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76" r:id="rId2"/>
    <p:sldId id="272" r:id="rId3"/>
    <p:sldId id="277" r:id="rId4"/>
    <p:sldId id="278" r:id="rId5"/>
    <p:sldId id="279" r:id="rId6"/>
    <p:sldId id="280" r:id="rId7"/>
    <p:sldId id="281" r:id="rId8"/>
    <p:sldId id="282" r:id="rId9"/>
    <p:sldId id="286" r:id="rId10"/>
    <p:sldId id="284" r:id="rId11"/>
    <p:sldId id="285" r:id="rId12"/>
  </p:sldIdLst>
  <p:sldSz cx="12192000" cy="6858000"/>
  <p:notesSz cx="6858000" cy="9144000"/>
  <p:defaultTextStyle>
    <a:defPPr>
      <a:defRPr lang="en-US"/>
    </a:defPPr>
    <a:lvl1pPr marL="0" algn="l" defTabSz="171420" rtl="0" eaLnBrk="1" latinLnBrk="0" hangingPunct="1">
      <a:defRPr sz="675" kern="1200">
        <a:solidFill>
          <a:schemeClr val="tx1"/>
        </a:solidFill>
        <a:latin typeface="+mn-lt"/>
        <a:ea typeface="+mn-ea"/>
        <a:cs typeface="+mn-cs"/>
      </a:defRPr>
    </a:lvl1pPr>
    <a:lvl2pPr marL="171420" algn="l" defTabSz="171420" rtl="0" eaLnBrk="1" latinLnBrk="0" hangingPunct="1">
      <a:defRPr sz="675" kern="1200">
        <a:solidFill>
          <a:schemeClr val="tx1"/>
        </a:solidFill>
        <a:latin typeface="+mn-lt"/>
        <a:ea typeface="+mn-ea"/>
        <a:cs typeface="+mn-cs"/>
      </a:defRPr>
    </a:lvl2pPr>
    <a:lvl3pPr marL="342840" algn="l" defTabSz="171420" rtl="0" eaLnBrk="1" latinLnBrk="0" hangingPunct="1">
      <a:defRPr sz="675" kern="1200">
        <a:solidFill>
          <a:schemeClr val="tx1"/>
        </a:solidFill>
        <a:latin typeface="+mn-lt"/>
        <a:ea typeface="+mn-ea"/>
        <a:cs typeface="+mn-cs"/>
      </a:defRPr>
    </a:lvl3pPr>
    <a:lvl4pPr marL="514260" algn="l" defTabSz="171420" rtl="0" eaLnBrk="1" latinLnBrk="0" hangingPunct="1">
      <a:defRPr sz="675" kern="1200">
        <a:solidFill>
          <a:schemeClr val="tx1"/>
        </a:solidFill>
        <a:latin typeface="+mn-lt"/>
        <a:ea typeface="+mn-ea"/>
        <a:cs typeface="+mn-cs"/>
      </a:defRPr>
    </a:lvl4pPr>
    <a:lvl5pPr marL="685680" algn="l" defTabSz="171420" rtl="0" eaLnBrk="1" latinLnBrk="0" hangingPunct="1">
      <a:defRPr sz="675" kern="1200">
        <a:solidFill>
          <a:schemeClr val="tx1"/>
        </a:solidFill>
        <a:latin typeface="+mn-lt"/>
        <a:ea typeface="+mn-ea"/>
        <a:cs typeface="+mn-cs"/>
      </a:defRPr>
    </a:lvl5pPr>
    <a:lvl6pPr marL="857100" algn="l" defTabSz="171420" rtl="0" eaLnBrk="1" latinLnBrk="0" hangingPunct="1">
      <a:defRPr sz="675" kern="1200">
        <a:solidFill>
          <a:schemeClr val="tx1"/>
        </a:solidFill>
        <a:latin typeface="+mn-lt"/>
        <a:ea typeface="+mn-ea"/>
        <a:cs typeface="+mn-cs"/>
      </a:defRPr>
    </a:lvl6pPr>
    <a:lvl7pPr marL="1028520" algn="l" defTabSz="171420" rtl="0" eaLnBrk="1" latinLnBrk="0" hangingPunct="1">
      <a:defRPr sz="675" kern="1200">
        <a:solidFill>
          <a:schemeClr val="tx1"/>
        </a:solidFill>
        <a:latin typeface="+mn-lt"/>
        <a:ea typeface="+mn-ea"/>
        <a:cs typeface="+mn-cs"/>
      </a:defRPr>
    </a:lvl7pPr>
    <a:lvl8pPr marL="1199940" algn="l" defTabSz="171420" rtl="0" eaLnBrk="1" latinLnBrk="0" hangingPunct="1">
      <a:defRPr sz="675" kern="1200">
        <a:solidFill>
          <a:schemeClr val="tx1"/>
        </a:solidFill>
        <a:latin typeface="+mn-lt"/>
        <a:ea typeface="+mn-ea"/>
        <a:cs typeface="+mn-cs"/>
      </a:defRPr>
    </a:lvl8pPr>
    <a:lvl9pPr marL="1371360" algn="l" defTabSz="171420" rtl="0" eaLnBrk="1" latinLnBrk="0" hangingPunct="1">
      <a:defRPr sz="67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r Tandberg" initials="PT" lastIdx="1" clrIdx="0">
    <p:extLst>
      <p:ext uri="{19B8F6BF-5375-455C-9EA6-DF929625EA0E}">
        <p15:presenceInfo xmlns:p15="http://schemas.microsoft.com/office/powerpoint/2012/main" userId="S-1-5-21-2527308107-499451487-2858038551-28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6FAFC"/>
    <a:srgbClr val="0022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0" autoAdjust="0"/>
    <p:restoredTop sz="50607" autoAdjust="0"/>
  </p:normalViewPr>
  <p:slideViewPr>
    <p:cSldViewPr snapToGrid="0" showGuides="1">
      <p:cViewPr varScale="1">
        <p:scale>
          <a:sx n="51" d="100"/>
          <a:sy n="51" d="100"/>
        </p:scale>
        <p:origin x="968" y="40"/>
      </p:cViewPr>
      <p:guideLst>
        <p:guide orient="horz" pos="2160"/>
        <p:guide pos="3840"/>
      </p:guideLst>
    </p:cSldViewPr>
  </p:slideViewPr>
  <p:notesTextViewPr>
    <p:cViewPr>
      <p:scale>
        <a:sx n="3" d="2"/>
        <a:sy n="3" d="2"/>
      </p:scale>
      <p:origin x="0" y="0"/>
    </p:cViewPr>
  </p:notesTextViewPr>
  <p:notesViewPr>
    <p:cSldViewPr snapToGrid="0">
      <p:cViewPr varScale="1">
        <p:scale>
          <a:sx n="103" d="100"/>
          <a:sy n="103" d="100"/>
        </p:scale>
        <p:origin x="2178"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9-18T12:08:55.883" idx="1">
    <p:pos x="10" y="10"/>
    <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F74866F-D19F-4F02-B7EE-E424A816FCD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C693373-E695-432C-B817-A15F490139E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21CCCE1-70A3-4C4F-AAC3-A66B8178690A}" type="datetimeFigureOut">
              <a:rPr lang="en-US" smtClean="0"/>
              <a:t>9/23/2019</a:t>
            </a:fld>
            <a:endParaRPr lang="en-US"/>
          </a:p>
        </p:txBody>
      </p:sp>
      <p:sp>
        <p:nvSpPr>
          <p:cNvPr id="4" name="Footer Placeholder 3">
            <a:extLst>
              <a:ext uri="{FF2B5EF4-FFF2-40B4-BE49-F238E27FC236}">
                <a16:creationId xmlns:a16="http://schemas.microsoft.com/office/drawing/2014/main" id="{CC59B242-A896-4BBB-BF7D-03F61F001D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994104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60E551-EA8B-46A0-9E19-DD2B502C6D63}" type="datetimeFigureOut">
              <a:rPr lang="nb-NO" smtClean="0"/>
              <a:t>23.09.2019</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BDCC2E-1A7C-4D65-88AC-DCE945179A75}" type="slidenum">
              <a:rPr lang="nb-NO" smtClean="0"/>
              <a:t>‹#›</a:t>
            </a:fld>
            <a:endParaRPr lang="nb-NO"/>
          </a:p>
        </p:txBody>
      </p:sp>
    </p:spTree>
    <p:extLst>
      <p:ext uri="{BB962C8B-B14F-4D97-AF65-F5344CB8AC3E}">
        <p14:creationId xmlns:p14="http://schemas.microsoft.com/office/powerpoint/2010/main" val="55242764"/>
      </p:ext>
    </p:extLst>
  </p:cSld>
  <p:clrMap bg1="lt1" tx1="dk1" bg2="lt2" tx2="dk2" accent1="accent1" accent2="accent2" accent3="accent3" accent4="accent4" accent5="accent5" accent6="accent6" hlink="hlink" folHlink="folHlink"/>
  <p:notesStyle>
    <a:lvl1pPr marL="0" algn="l" defTabSz="342840" rtl="0" eaLnBrk="1" latinLnBrk="0" hangingPunct="1">
      <a:defRPr sz="450" kern="1200">
        <a:solidFill>
          <a:schemeClr val="tx1"/>
        </a:solidFill>
        <a:latin typeface="+mn-lt"/>
        <a:ea typeface="+mn-ea"/>
        <a:cs typeface="+mn-cs"/>
      </a:defRPr>
    </a:lvl1pPr>
    <a:lvl2pPr marL="171420" algn="l" defTabSz="342840" rtl="0" eaLnBrk="1" latinLnBrk="0" hangingPunct="1">
      <a:defRPr sz="450" kern="1200">
        <a:solidFill>
          <a:schemeClr val="tx1"/>
        </a:solidFill>
        <a:latin typeface="+mn-lt"/>
        <a:ea typeface="+mn-ea"/>
        <a:cs typeface="+mn-cs"/>
      </a:defRPr>
    </a:lvl2pPr>
    <a:lvl3pPr marL="342840" algn="l" defTabSz="342840" rtl="0" eaLnBrk="1" latinLnBrk="0" hangingPunct="1">
      <a:defRPr sz="450" kern="1200">
        <a:solidFill>
          <a:schemeClr val="tx1"/>
        </a:solidFill>
        <a:latin typeface="+mn-lt"/>
        <a:ea typeface="+mn-ea"/>
        <a:cs typeface="+mn-cs"/>
      </a:defRPr>
    </a:lvl3pPr>
    <a:lvl4pPr marL="514260" algn="l" defTabSz="342840" rtl="0" eaLnBrk="1" latinLnBrk="0" hangingPunct="1">
      <a:defRPr sz="450" kern="1200">
        <a:solidFill>
          <a:schemeClr val="tx1"/>
        </a:solidFill>
        <a:latin typeface="+mn-lt"/>
        <a:ea typeface="+mn-ea"/>
        <a:cs typeface="+mn-cs"/>
      </a:defRPr>
    </a:lvl4pPr>
    <a:lvl5pPr marL="685680" algn="l" defTabSz="342840" rtl="0" eaLnBrk="1" latinLnBrk="0" hangingPunct="1">
      <a:defRPr sz="450" kern="1200">
        <a:solidFill>
          <a:schemeClr val="tx1"/>
        </a:solidFill>
        <a:latin typeface="+mn-lt"/>
        <a:ea typeface="+mn-ea"/>
        <a:cs typeface="+mn-cs"/>
      </a:defRPr>
    </a:lvl5pPr>
    <a:lvl6pPr marL="857100" algn="l" defTabSz="342840" rtl="0" eaLnBrk="1" latinLnBrk="0" hangingPunct="1">
      <a:defRPr sz="450" kern="1200">
        <a:solidFill>
          <a:schemeClr val="tx1"/>
        </a:solidFill>
        <a:latin typeface="+mn-lt"/>
        <a:ea typeface="+mn-ea"/>
        <a:cs typeface="+mn-cs"/>
      </a:defRPr>
    </a:lvl6pPr>
    <a:lvl7pPr marL="1028520" algn="l" defTabSz="342840" rtl="0" eaLnBrk="1" latinLnBrk="0" hangingPunct="1">
      <a:defRPr sz="450" kern="1200">
        <a:solidFill>
          <a:schemeClr val="tx1"/>
        </a:solidFill>
        <a:latin typeface="+mn-lt"/>
        <a:ea typeface="+mn-ea"/>
        <a:cs typeface="+mn-cs"/>
      </a:defRPr>
    </a:lvl7pPr>
    <a:lvl8pPr marL="1199940" algn="l" defTabSz="342840" rtl="0" eaLnBrk="1" latinLnBrk="0" hangingPunct="1">
      <a:defRPr sz="450" kern="1200">
        <a:solidFill>
          <a:schemeClr val="tx1"/>
        </a:solidFill>
        <a:latin typeface="+mn-lt"/>
        <a:ea typeface="+mn-ea"/>
        <a:cs typeface="+mn-cs"/>
      </a:defRPr>
    </a:lvl8pPr>
    <a:lvl9pPr marL="1371360" algn="l" defTabSz="342840" rtl="0" eaLnBrk="1" latinLnBrk="0" hangingPunct="1">
      <a:defRPr sz="4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800" b="1" i="0" kern="1200" dirty="0" smtClean="0">
                <a:solidFill>
                  <a:schemeClr val="tx1"/>
                </a:solidFill>
                <a:effectLst/>
                <a:latin typeface="+mn-lt"/>
                <a:ea typeface="+mn-ea"/>
                <a:cs typeface="+mn-cs"/>
              </a:rPr>
              <a:t>Om Lønn </a:t>
            </a:r>
          </a:p>
          <a:p>
            <a:r>
              <a:rPr lang="nb-NO" sz="800" b="1" i="0" kern="1200" dirty="0" smtClean="0">
                <a:solidFill>
                  <a:schemeClr val="tx1"/>
                </a:solidFill>
                <a:effectLst/>
                <a:latin typeface="+mn-lt"/>
                <a:ea typeface="+mn-ea"/>
                <a:cs typeface="+mn-cs"/>
              </a:rPr>
              <a:t>Foil</a:t>
            </a:r>
            <a:r>
              <a:rPr lang="nb-NO" sz="800" b="1" i="0" kern="1200" baseline="0" dirty="0" smtClean="0">
                <a:solidFill>
                  <a:schemeClr val="tx1"/>
                </a:solidFill>
                <a:effectLst/>
                <a:latin typeface="+mn-lt"/>
                <a:ea typeface="+mn-ea"/>
                <a:cs typeface="+mn-cs"/>
              </a:rPr>
              <a:t> 1 av 4 om dette temaet) </a:t>
            </a:r>
          </a:p>
          <a:p>
            <a:endParaRPr lang="nb-NO" sz="800" b="1" i="0" kern="1200" baseline="0" dirty="0" smtClean="0">
              <a:solidFill>
                <a:schemeClr val="tx1"/>
              </a:solidFill>
              <a:effectLst/>
              <a:latin typeface="+mn-lt"/>
              <a:ea typeface="+mn-ea"/>
              <a:cs typeface="+mn-cs"/>
            </a:endParaRPr>
          </a:p>
          <a:p>
            <a:r>
              <a:rPr lang="nb-NO" sz="800" b="1" i="0" kern="1200" baseline="0" dirty="0" smtClean="0">
                <a:solidFill>
                  <a:schemeClr val="tx1"/>
                </a:solidFill>
                <a:effectLst/>
                <a:latin typeface="+mn-lt"/>
                <a:ea typeface="+mn-ea"/>
                <a:cs typeface="+mn-cs"/>
              </a:rPr>
              <a:t>(Intro til sentralt/lokalt)</a:t>
            </a:r>
          </a:p>
          <a:p>
            <a:endParaRPr lang="nb-NO" sz="800" b="1" i="0" kern="1200" baseline="0" dirty="0" smtClean="0">
              <a:solidFill>
                <a:schemeClr val="tx1"/>
              </a:solidFill>
              <a:effectLst/>
              <a:latin typeface="+mn-lt"/>
              <a:ea typeface="+mn-ea"/>
              <a:cs typeface="+mn-cs"/>
            </a:endParaRPr>
          </a:p>
          <a:p>
            <a:pPr eaLnBrk="1" hangingPunct="1">
              <a:spcBef>
                <a:spcPct val="0"/>
              </a:spcBef>
            </a:pPr>
            <a:r>
              <a:rPr lang="nb-NO" sz="800" kern="1200" dirty="0" smtClean="0">
                <a:solidFill>
                  <a:schemeClr val="tx1"/>
                </a:solidFill>
                <a:effectLst/>
                <a:latin typeface="+mn-lt"/>
                <a:ea typeface="+mn-ea"/>
                <a:cs typeface="+mn-cs"/>
              </a:rPr>
              <a:t>Lønnsforhandlinger kan foregå både sentralt mellom Delta sentralt og</a:t>
            </a:r>
            <a:r>
              <a:rPr lang="nb-NO" sz="800" kern="1200" baseline="0" dirty="0" smtClean="0">
                <a:solidFill>
                  <a:schemeClr val="tx1"/>
                </a:solidFill>
                <a:effectLst/>
                <a:latin typeface="+mn-lt"/>
                <a:ea typeface="+mn-ea"/>
                <a:cs typeface="+mn-cs"/>
              </a:rPr>
              <a:t> arbeidsgiverorganisasjonene </a:t>
            </a:r>
            <a:r>
              <a:rPr lang="nb-NO" sz="800" kern="1200" dirty="0" smtClean="0">
                <a:solidFill>
                  <a:schemeClr val="tx1"/>
                </a:solidFill>
                <a:effectLst/>
                <a:latin typeface="+mn-lt"/>
                <a:ea typeface="+mn-ea"/>
                <a:cs typeface="+mn-cs"/>
              </a:rPr>
              <a:t>og lokalt mellom partene i den enkelte virksomhet. Her er det stor forskjell mellom tariffavtalene, men de aller fleste tariffavtalene inneholder bestemmelser som sikrer en kombinasjon</a:t>
            </a:r>
            <a:r>
              <a:rPr lang="nb-NO" sz="800" kern="1200" baseline="0" dirty="0" smtClean="0">
                <a:solidFill>
                  <a:schemeClr val="tx1"/>
                </a:solidFill>
                <a:effectLst/>
                <a:latin typeface="+mn-lt"/>
                <a:ea typeface="+mn-ea"/>
                <a:cs typeface="+mn-cs"/>
              </a:rPr>
              <a:t> av det sentrale og det lokale. Da blir det et spørsmål om hvor stor del av den økonomiske rammen som skal brukes sentralt og hvor stor del som skal settes av til de lokale partene.</a:t>
            </a:r>
          </a:p>
          <a:p>
            <a:pPr eaLnBrk="1" hangingPunct="1">
              <a:spcBef>
                <a:spcPct val="0"/>
              </a:spcBef>
            </a:pPr>
            <a:endParaRPr lang="nb-NO" altLang="nb-NO" sz="800" kern="1200" baseline="0" dirty="0" smtClean="0">
              <a:solidFill>
                <a:schemeClr val="tx1"/>
              </a:solidFill>
              <a:effectLst/>
              <a:latin typeface="+mn-lt"/>
              <a:ea typeface="+mn-ea"/>
              <a:cs typeface="+mn-cs"/>
            </a:endParaRPr>
          </a:p>
          <a:p>
            <a:pPr eaLnBrk="1" hangingPunct="1">
              <a:spcBef>
                <a:spcPct val="0"/>
              </a:spcBef>
            </a:pPr>
            <a:r>
              <a:rPr lang="nb-NO" altLang="nb-NO" sz="800" kern="1200" baseline="0" dirty="0" smtClean="0">
                <a:solidFill>
                  <a:schemeClr val="tx1"/>
                </a:solidFill>
                <a:effectLst/>
                <a:latin typeface="+mn-lt"/>
                <a:ea typeface="+mn-ea"/>
                <a:cs typeface="+mn-cs"/>
              </a:rPr>
              <a:t>Her kommer noen spørsmål om sentrale kontra lokale forhandlinger </a:t>
            </a:r>
            <a:r>
              <a:rPr lang="nb-NO" altLang="nb-NO" sz="800" b="1" kern="1200" baseline="0" dirty="0" smtClean="0">
                <a:solidFill>
                  <a:schemeClr val="tx1"/>
                </a:solidFill>
                <a:effectLst/>
                <a:latin typeface="+mn-lt"/>
                <a:ea typeface="+mn-ea"/>
                <a:cs typeface="+mn-cs"/>
              </a:rPr>
              <a:t>KLIKK</a:t>
            </a:r>
            <a:endParaRPr lang="nb-NO" altLang="nb-NO" b="1" dirty="0" smtClean="0"/>
          </a:p>
          <a:p>
            <a:endParaRPr lang="nb-NO" dirty="0"/>
          </a:p>
        </p:txBody>
      </p:sp>
      <p:sp>
        <p:nvSpPr>
          <p:cNvPr id="4" name="Plassholder for lysbildenummer 3"/>
          <p:cNvSpPr>
            <a:spLocks noGrp="1"/>
          </p:cNvSpPr>
          <p:nvPr>
            <p:ph type="sldNum" sz="quarter" idx="10"/>
          </p:nvPr>
        </p:nvSpPr>
        <p:spPr/>
        <p:txBody>
          <a:bodyPr/>
          <a:lstStyle/>
          <a:p>
            <a:fld id="{A8BDCC2E-1A7C-4D65-88AC-DCE945179A75}" type="slidenum">
              <a:rPr lang="nb-NO" smtClean="0"/>
              <a:t>2</a:t>
            </a:fld>
            <a:endParaRPr lang="nb-NO"/>
          </a:p>
        </p:txBody>
      </p:sp>
    </p:spTree>
    <p:extLst>
      <p:ext uri="{BB962C8B-B14F-4D97-AF65-F5344CB8AC3E}">
        <p14:creationId xmlns:p14="http://schemas.microsoft.com/office/powerpoint/2010/main" val="3800743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800" b="1" i="0" kern="1200" dirty="0" smtClean="0">
                <a:solidFill>
                  <a:schemeClr val="tx1"/>
                </a:solidFill>
                <a:effectLst/>
                <a:latin typeface="+mn-lt"/>
                <a:ea typeface="+mn-ea"/>
                <a:cs typeface="+mn-cs"/>
              </a:rPr>
              <a:t>Om Lønn </a:t>
            </a:r>
          </a:p>
          <a:p>
            <a:r>
              <a:rPr lang="nb-NO" sz="800" b="1" i="0" kern="1200" dirty="0" smtClean="0">
                <a:solidFill>
                  <a:schemeClr val="tx1"/>
                </a:solidFill>
                <a:effectLst/>
                <a:latin typeface="+mn-lt"/>
                <a:ea typeface="+mn-ea"/>
                <a:cs typeface="+mn-cs"/>
              </a:rPr>
              <a:t>Foil</a:t>
            </a:r>
            <a:r>
              <a:rPr lang="nb-NO" sz="800" b="1" i="0" kern="1200" baseline="0" dirty="0" smtClean="0">
                <a:solidFill>
                  <a:schemeClr val="tx1"/>
                </a:solidFill>
                <a:effectLst/>
                <a:latin typeface="+mn-lt"/>
                <a:ea typeface="+mn-ea"/>
                <a:cs typeface="+mn-cs"/>
              </a:rPr>
              <a:t> 2 av 4 om temaet) </a:t>
            </a:r>
          </a:p>
          <a:p>
            <a:endParaRPr lang="nb-NO" sz="800" b="1" i="0" kern="1200" baseline="0" dirty="0" smtClean="0">
              <a:solidFill>
                <a:schemeClr val="tx1"/>
              </a:solidFill>
              <a:effectLst/>
              <a:latin typeface="+mn-lt"/>
              <a:ea typeface="+mn-ea"/>
              <a:cs typeface="+mn-cs"/>
            </a:endParaRPr>
          </a:p>
          <a:p>
            <a:r>
              <a:rPr lang="nb-NO" sz="800" b="1" i="0" kern="1200" baseline="0" dirty="0" smtClean="0">
                <a:solidFill>
                  <a:schemeClr val="tx1"/>
                </a:solidFill>
                <a:effectLst/>
                <a:latin typeface="+mn-lt"/>
                <a:ea typeface="+mn-ea"/>
                <a:cs typeface="+mn-cs"/>
              </a:rPr>
              <a:t>(Intro til generelle tillegg)</a:t>
            </a:r>
          </a:p>
          <a:p>
            <a:endParaRPr lang="nb-NO" sz="800" b="0" i="0" kern="1200" baseline="0" dirty="0" smtClean="0">
              <a:solidFill>
                <a:schemeClr val="tx1"/>
              </a:solidFill>
              <a:effectLst/>
              <a:latin typeface="+mn-lt"/>
              <a:ea typeface="+mn-ea"/>
              <a:cs typeface="+mn-cs"/>
            </a:endParaRPr>
          </a:p>
          <a:p>
            <a:r>
              <a:rPr lang="nb-NO" sz="800" b="1" i="0" kern="1200" dirty="0" smtClean="0">
                <a:solidFill>
                  <a:schemeClr val="tx1"/>
                </a:solidFill>
                <a:effectLst/>
                <a:latin typeface="+mn-lt"/>
                <a:ea typeface="+mn-ea"/>
                <a:cs typeface="+mn-cs"/>
              </a:rPr>
              <a:t>Generelle tillegg er tillegg som gis til alle ansatte. </a:t>
            </a:r>
            <a:r>
              <a:rPr lang="nb-NO" sz="800" b="0" i="0" kern="1200" dirty="0" smtClean="0">
                <a:solidFill>
                  <a:schemeClr val="tx1"/>
                </a:solidFill>
                <a:effectLst/>
                <a:latin typeface="+mn-lt"/>
                <a:ea typeface="+mn-ea"/>
                <a:cs typeface="+mn-cs"/>
              </a:rPr>
              <a:t>Tilleggene kan gis som kronetillegg, prosenttillegg eller som en kombinasjon av kroner og prosenter. Ved prosenttillegg får de som har høy lønn større tillegg målt i kroner enn de som har lavere lønn. Gis et kronetillegg får de med lavere lønn en høyere lønnsøkning målt i prosent av sin opprinnelige lønn.</a:t>
            </a:r>
            <a:r>
              <a:rPr lang="nb-NO" b="0" i="0" dirty="0" smtClean="0">
                <a:effectLst/>
              </a:rPr>
              <a:t> </a:t>
            </a:r>
            <a:r>
              <a:rPr lang="nb-NO" sz="800" b="0" i="0" kern="1200" dirty="0" smtClean="0">
                <a:solidFill>
                  <a:schemeClr val="tx1"/>
                </a:solidFill>
                <a:effectLst/>
                <a:latin typeface="+mn-lt"/>
                <a:ea typeface="+mn-ea"/>
                <a:cs typeface="+mn-cs"/>
              </a:rPr>
              <a:t> </a:t>
            </a:r>
          </a:p>
          <a:p>
            <a:r>
              <a:rPr lang="nb-NO" b="0" i="0" dirty="0" smtClean="0">
                <a:effectLst/>
              </a:rPr>
              <a:t/>
            </a:r>
            <a:br>
              <a:rPr lang="nb-NO" b="0" i="0" dirty="0" smtClean="0">
                <a:effectLst/>
              </a:rPr>
            </a:br>
            <a:r>
              <a:rPr lang="nb-NO" sz="800" b="0" i="0" kern="1200" dirty="0" smtClean="0">
                <a:solidFill>
                  <a:schemeClr val="tx1"/>
                </a:solidFill>
                <a:effectLst/>
                <a:latin typeface="+mn-lt"/>
                <a:ea typeface="+mn-ea"/>
                <a:cs typeface="+mn-cs"/>
              </a:rPr>
              <a:t>Også for avtaler hvor all lønn forhandles lokalt kan man kreve at hele eller deler av lønnstilleggene gis som generelle tillegg. Her kommer noen spørsmål</a:t>
            </a:r>
            <a:r>
              <a:rPr lang="nb-NO" sz="800" b="0" i="0" kern="1200" baseline="0" dirty="0" smtClean="0">
                <a:solidFill>
                  <a:schemeClr val="tx1"/>
                </a:solidFill>
                <a:effectLst/>
                <a:latin typeface="+mn-lt"/>
                <a:ea typeface="+mn-ea"/>
                <a:cs typeface="+mn-cs"/>
              </a:rPr>
              <a:t> om generelle tillegg. </a:t>
            </a:r>
          </a:p>
          <a:p>
            <a:endParaRPr lang="nb-NO" sz="800" b="0" i="0" kern="1200" baseline="0" dirty="0" smtClean="0">
              <a:solidFill>
                <a:schemeClr val="tx1"/>
              </a:solidFill>
              <a:effectLst/>
              <a:latin typeface="+mn-lt"/>
              <a:ea typeface="+mn-ea"/>
              <a:cs typeface="+mn-cs"/>
            </a:endParaRPr>
          </a:p>
          <a:p>
            <a:r>
              <a:rPr lang="nb-NO" sz="800" b="1" i="0" kern="1200" baseline="0" dirty="0" smtClean="0">
                <a:solidFill>
                  <a:schemeClr val="tx1"/>
                </a:solidFill>
                <a:effectLst/>
                <a:latin typeface="+mn-lt"/>
                <a:ea typeface="+mn-ea"/>
                <a:cs typeface="+mn-cs"/>
              </a:rPr>
              <a:t>KLIKK</a:t>
            </a:r>
            <a:endParaRPr lang="nb-NO" altLang="nb-NO" b="1" i="0" dirty="0" smtClean="0"/>
          </a:p>
        </p:txBody>
      </p:sp>
      <p:sp>
        <p:nvSpPr>
          <p:cNvPr id="4" name="Plassholder for lysbildenummer 3"/>
          <p:cNvSpPr>
            <a:spLocks noGrp="1"/>
          </p:cNvSpPr>
          <p:nvPr>
            <p:ph type="sldNum" sz="quarter" idx="10"/>
          </p:nvPr>
        </p:nvSpPr>
        <p:spPr/>
        <p:txBody>
          <a:bodyPr/>
          <a:lstStyle/>
          <a:p>
            <a:fld id="{A8BDCC2E-1A7C-4D65-88AC-DCE945179A75}" type="slidenum">
              <a:rPr lang="nb-NO" smtClean="0"/>
              <a:t>3</a:t>
            </a:fld>
            <a:endParaRPr lang="nb-NO"/>
          </a:p>
        </p:txBody>
      </p:sp>
    </p:spTree>
    <p:extLst>
      <p:ext uri="{BB962C8B-B14F-4D97-AF65-F5344CB8AC3E}">
        <p14:creationId xmlns:p14="http://schemas.microsoft.com/office/powerpoint/2010/main" val="1274282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800" b="1" kern="1200" dirty="0" smtClean="0">
                <a:solidFill>
                  <a:schemeClr val="tx1"/>
                </a:solidFill>
                <a:effectLst/>
                <a:latin typeface="+mn-lt"/>
                <a:ea typeface="+mn-ea"/>
                <a:cs typeface="+mn-cs"/>
              </a:rPr>
              <a:t>(Om</a:t>
            </a:r>
            <a:r>
              <a:rPr lang="nb-NO" sz="800" b="1" kern="1200" baseline="0" dirty="0" smtClean="0">
                <a:solidFill>
                  <a:schemeClr val="tx1"/>
                </a:solidFill>
                <a:effectLst/>
                <a:latin typeface="+mn-lt"/>
                <a:ea typeface="+mn-ea"/>
                <a:cs typeface="+mn-cs"/>
              </a:rPr>
              <a:t> </a:t>
            </a:r>
            <a:r>
              <a:rPr lang="nb-NO" sz="800" b="1" kern="1200" dirty="0" smtClean="0">
                <a:solidFill>
                  <a:schemeClr val="tx1"/>
                </a:solidFill>
                <a:effectLst/>
                <a:latin typeface="+mn-lt"/>
                <a:ea typeface="+mn-ea"/>
                <a:cs typeface="+mn-cs"/>
              </a:rPr>
              <a:t>LØNN</a:t>
            </a:r>
          </a:p>
          <a:p>
            <a:r>
              <a:rPr lang="nb-NO" sz="800" b="1" kern="1200" dirty="0" smtClean="0">
                <a:solidFill>
                  <a:schemeClr val="tx1"/>
                </a:solidFill>
                <a:effectLst/>
                <a:latin typeface="+mn-lt"/>
                <a:ea typeface="+mn-ea"/>
                <a:cs typeface="+mn-cs"/>
              </a:rPr>
              <a:t>Foil</a:t>
            </a:r>
            <a:r>
              <a:rPr lang="nb-NO" sz="800" b="1" kern="1200" baseline="0" dirty="0" smtClean="0">
                <a:solidFill>
                  <a:schemeClr val="tx1"/>
                </a:solidFill>
                <a:effectLst/>
                <a:latin typeface="+mn-lt"/>
                <a:ea typeface="+mn-ea"/>
                <a:cs typeface="+mn-cs"/>
              </a:rPr>
              <a:t> 3 av 4 om temaet) </a:t>
            </a:r>
          </a:p>
          <a:p>
            <a:endParaRPr lang="nb-NO" sz="800" b="1" kern="1200" baseline="0" dirty="0" smtClean="0">
              <a:solidFill>
                <a:schemeClr val="tx1"/>
              </a:solidFill>
              <a:effectLst/>
              <a:latin typeface="+mn-lt"/>
              <a:ea typeface="+mn-ea"/>
              <a:cs typeface="+mn-cs"/>
            </a:endParaRPr>
          </a:p>
          <a:p>
            <a:r>
              <a:rPr lang="nb-NO" sz="800" b="1" kern="1200" dirty="0" smtClean="0">
                <a:solidFill>
                  <a:schemeClr val="tx1"/>
                </a:solidFill>
                <a:effectLst/>
                <a:latin typeface="+mn-lt"/>
                <a:ea typeface="+mn-ea"/>
                <a:cs typeface="+mn-cs"/>
              </a:rPr>
              <a:t>(Introduksjon til Garantilønn)</a:t>
            </a:r>
            <a:endParaRPr lang="nb-NO" sz="800" b="1" kern="1200" baseline="0" dirty="0" smtClean="0">
              <a:solidFill>
                <a:schemeClr val="tx1"/>
              </a:solidFill>
              <a:effectLst/>
              <a:latin typeface="+mn-lt"/>
              <a:ea typeface="+mn-ea"/>
              <a:cs typeface="+mn-cs"/>
            </a:endParaRPr>
          </a:p>
          <a:p>
            <a:pPr eaLnBrk="1" hangingPunct="1">
              <a:spcBef>
                <a:spcPct val="0"/>
              </a:spcBef>
            </a:pPr>
            <a:r>
              <a:rPr lang="nb-NO" sz="800" b="0" i="0" kern="1200" dirty="0" smtClean="0">
                <a:solidFill>
                  <a:schemeClr val="tx1"/>
                </a:solidFill>
                <a:effectLst/>
                <a:latin typeface="+mn-lt"/>
                <a:ea typeface="+mn-ea"/>
                <a:cs typeface="+mn-cs"/>
              </a:rPr>
              <a:t>De forskjellige tariffavtalene har til dels ulike lønnssystemer. De fleste avtaler har bestemmelser som gjør det mulig å differensiere lønnsnivåene for de ulike stillingsgruppene fra ufaglært til faglært, høyskoleutdannet, høyskoleutdannet med tilleggsutdanning og master-utdannet. Enkelte avtaler er enda mer spesifikke ved at de har lønnsnivåer for hver enkelt stillingstype. Her kommer noen spørsmål om garantilønnsnivåer</a:t>
            </a:r>
            <a:r>
              <a:rPr lang="nb-NO" sz="800" b="0" i="0" kern="1200" baseline="0" dirty="0" smtClean="0">
                <a:solidFill>
                  <a:schemeClr val="tx1"/>
                </a:solidFill>
                <a:effectLst/>
                <a:latin typeface="+mn-lt"/>
                <a:ea typeface="+mn-ea"/>
                <a:cs typeface="+mn-cs"/>
              </a:rPr>
              <a:t> / minstelønnssatser. </a:t>
            </a:r>
          </a:p>
          <a:p>
            <a:pPr eaLnBrk="1" hangingPunct="1">
              <a:spcBef>
                <a:spcPct val="0"/>
              </a:spcBef>
            </a:pPr>
            <a:endParaRPr lang="nb-NO" sz="800" b="0" i="0" kern="1200" baseline="0" dirty="0" smtClean="0">
              <a:solidFill>
                <a:schemeClr val="tx1"/>
              </a:solidFill>
              <a:effectLst/>
              <a:latin typeface="+mn-lt"/>
              <a:ea typeface="+mn-ea"/>
              <a:cs typeface="+mn-cs"/>
            </a:endParaRPr>
          </a:p>
          <a:p>
            <a:pPr eaLnBrk="1" hangingPunct="1">
              <a:spcBef>
                <a:spcPct val="0"/>
              </a:spcBef>
            </a:pPr>
            <a:r>
              <a:rPr lang="nb-NO" sz="800" b="0" i="0" kern="1200" baseline="0" dirty="0" smtClean="0">
                <a:solidFill>
                  <a:schemeClr val="tx1"/>
                </a:solidFill>
                <a:effectLst/>
                <a:latin typeface="+mn-lt"/>
                <a:ea typeface="+mn-ea"/>
                <a:cs typeface="+mn-cs"/>
              </a:rPr>
              <a:t>KLIKK</a:t>
            </a:r>
          </a:p>
          <a:p>
            <a:pPr eaLnBrk="1" hangingPunct="1">
              <a:spcBef>
                <a:spcPct val="0"/>
              </a:spcBef>
            </a:pPr>
            <a:endParaRPr lang="nb-NO" altLang="nb-NO" sz="800" b="0" i="0" kern="1200" baseline="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nb-NO" sz="800" b="1" i="0" kern="1200" dirty="0" smtClean="0">
                <a:solidFill>
                  <a:schemeClr val="tx1"/>
                </a:solidFill>
                <a:effectLst/>
                <a:latin typeface="+mn-lt"/>
                <a:ea typeface="+mn-ea"/>
                <a:cs typeface="+mn-cs"/>
              </a:rPr>
              <a:t>(Intro til ansiennitet)</a:t>
            </a:r>
          </a:p>
          <a:p>
            <a:pPr marL="0" marR="0" lvl="0" indent="0" algn="l" defTabSz="914400" rtl="0" eaLnBrk="1" fontAlgn="base" latinLnBrk="0" hangingPunct="1">
              <a:lnSpc>
                <a:spcPct val="100000"/>
              </a:lnSpc>
              <a:spcBef>
                <a:spcPct val="0"/>
              </a:spcBef>
              <a:spcAft>
                <a:spcPct val="0"/>
              </a:spcAft>
              <a:buClrTx/>
              <a:buSzTx/>
              <a:buFontTx/>
              <a:buNone/>
              <a:tabLst/>
              <a:defRPr/>
            </a:pPr>
            <a:r>
              <a:rPr lang="nb-NO" sz="800" b="0" i="0" kern="1200" dirty="0" smtClean="0">
                <a:solidFill>
                  <a:schemeClr val="tx1"/>
                </a:solidFill>
                <a:effectLst/>
                <a:latin typeface="+mn-lt"/>
                <a:ea typeface="+mn-ea"/>
                <a:cs typeface="+mn-cs"/>
              </a:rPr>
              <a:t>De fleste av våre tariffavtaler har lønnssystemer med ansiennitetstrinn som sikrer lønnsopprykk de første årene av karrieren. Ansiennitetsstigene har forskjellig lengde. De korteste gir opprykk bare de fire første årene. Det er også stor forskjell på hvor mye lønnen øker i hvert ansiennitetstrinn. </a:t>
            </a:r>
          </a:p>
          <a:p>
            <a:pPr eaLnBrk="1" hangingPunct="1">
              <a:spcBef>
                <a:spcPct val="0"/>
              </a:spcBef>
            </a:pPr>
            <a:endParaRPr lang="nb-NO" sz="800" b="0" i="0" kern="1200" baseline="0" dirty="0" smtClean="0">
              <a:solidFill>
                <a:schemeClr val="tx1"/>
              </a:solidFill>
              <a:effectLst/>
              <a:latin typeface="+mn-lt"/>
              <a:ea typeface="+mn-ea"/>
              <a:cs typeface="+mn-cs"/>
            </a:endParaRPr>
          </a:p>
          <a:p>
            <a:pPr eaLnBrk="1" hangingPunct="1">
              <a:spcBef>
                <a:spcPct val="0"/>
              </a:spcBef>
            </a:pPr>
            <a:r>
              <a:rPr lang="nb-NO" sz="800" b="1" i="0" kern="1200" baseline="0" dirty="0" smtClean="0">
                <a:solidFill>
                  <a:schemeClr val="tx1"/>
                </a:solidFill>
                <a:effectLst/>
                <a:latin typeface="+mn-lt"/>
                <a:ea typeface="+mn-ea"/>
                <a:cs typeface="+mn-cs"/>
              </a:rPr>
              <a:t>KLIKK</a:t>
            </a:r>
            <a:endParaRPr lang="nb-NO" altLang="nb-NO" b="1" i="0" dirty="0" smtClean="0"/>
          </a:p>
          <a:p>
            <a:pPr eaLnBrk="1" hangingPunct="1">
              <a:spcBef>
                <a:spcPct val="0"/>
              </a:spcBef>
            </a:pPr>
            <a:endParaRPr lang="nb-NO" altLang="nb-NO" b="0" i="0" dirty="0" smtClean="0"/>
          </a:p>
          <a:p>
            <a:endParaRPr lang="nb-NO" dirty="0"/>
          </a:p>
        </p:txBody>
      </p:sp>
      <p:sp>
        <p:nvSpPr>
          <p:cNvPr id="4" name="Plassholder for lysbildenummer 3"/>
          <p:cNvSpPr>
            <a:spLocks noGrp="1"/>
          </p:cNvSpPr>
          <p:nvPr>
            <p:ph type="sldNum" sz="quarter" idx="10"/>
          </p:nvPr>
        </p:nvSpPr>
        <p:spPr/>
        <p:txBody>
          <a:bodyPr/>
          <a:lstStyle/>
          <a:p>
            <a:fld id="{A8BDCC2E-1A7C-4D65-88AC-DCE945179A75}" type="slidenum">
              <a:rPr lang="nb-NO" smtClean="0"/>
              <a:t>4</a:t>
            </a:fld>
            <a:endParaRPr lang="nb-NO"/>
          </a:p>
        </p:txBody>
      </p:sp>
    </p:spTree>
    <p:extLst>
      <p:ext uri="{BB962C8B-B14F-4D97-AF65-F5344CB8AC3E}">
        <p14:creationId xmlns:p14="http://schemas.microsoft.com/office/powerpoint/2010/main" val="3080664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800" b="1" kern="1200" dirty="0" smtClean="0">
                <a:solidFill>
                  <a:schemeClr val="tx1"/>
                </a:solidFill>
                <a:effectLst/>
                <a:latin typeface="+mn-lt"/>
                <a:ea typeface="+mn-ea"/>
                <a:cs typeface="+mn-cs"/>
              </a:rPr>
              <a:t>(Om</a:t>
            </a:r>
            <a:r>
              <a:rPr lang="nb-NO" sz="800" b="1" kern="1200" baseline="0" dirty="0" smtClean="0">
                <a:solidFill>
                  <a:schemeClr val="tx1"/>
                </a:solidFill>
                <a:effectLst/>
                <a:latin typeface="+mn-lt"/>
                <a:ea typeface="+mn-ea"/>
                <a:cs typeface="+mn-cs"/>
              </a:rPr>
              <a:t> </a:t>
            </a:r>
            <a:r>
              <a:rPr lang="nb-NO" sz="800" b="1" kern="1200" dirty="0" smtClean="0">
                <a:solidFill>
                  <a:schemeClr val="tx1"/>
                </a:solidFill>
                <a:effectLst/>
                <a:latin typeface="+mn-lt"/>
                <a:ea typeface="+mn-ea"/>
                <a:cs typeface="+mn-cs"/>
              </a:rPr>
              <a:t>Lønn </a:t>
            </a:r>
          </a:p>
          <a:p>
            <a:r>
              <a:rPr lang="nb-NO" sz="800" b="1" kern="1200" dirty="0" smtClean="0">
                <a:solidFill>
                  <a:schemeClr val="tx1"/>
                </a:solidFill>
                <a:effectLst/>
                <a:latin typeface="+mn-lt"/>
                <a:ea typeface="+mn-ea"/>
                <a:cs typeface="+mn-cs"/>
              </a:rPr>
              <a:t>Foil</a:t>
            </a:r>
            <a:r>
              <a:rPr lang="nb-NO" sz="800" b="1" kern="1200" baseline="0" dirty="0" smtClean="0">
                <a:solidFill>
                  <a:schemeClr val="tx1"/>
                </a:solidFill>
                <a:effectLst/>
                <a:latin typeface="+mn-lt"/>
                <a:ea typeface="+mn-ea"/>
                <a:cs typeface="+mn-cs"/>
              </a:rPr>
              <a:t> 4 av 4 om temaet) </a:t>
            </a:r>
          </a:p>
          <a:p>
            <a:endParaRPr lang="nb-NO" sz="800" b="1" kern="1200" baseline="0" dirty="0" smtClean="0">
              <a:solidFill>
                <a:schemeClr val="tx1"/>
              </a:solidFill>
              <a:effectLst/>
              <a:latin typeface="+mn-lt"/>
              <a:ea typeface="+mn-ea"/>
              <a:cs typeface="+mn-cs"/>
            </a:endParaRPr>
          </a:p>
          <a:p>
            <a:r>
              <a:rPr lang="nb-NO" sz="800" b="1" kern="1200" dirty="0" smtClean="0">
                <a:solidFill>
                  <a:schemeClr val="tx1"/>
                </a:solidFill>
                <a:effectLst/>
                <a:latin typeface="+mn-lt"/>
                <a:ea typeface="+mn-ea"/>
                <a:cs typeface="+mn-cs"/>
              </a:rPr>
              <a:t>(Introduksjon til Ubekvemstillegg)</a:t>
            </a:r>
            <a:r>
              <a:rPr lang="nb-NO" sz="800" b="1" kern="1200" baseline="0" dirty="0" smtClean="0">
                <a:solidFill>
                  <a:schemeClr val="tx1"/>
                </a:solidFill>
                <a:effectLst/>
                <a:latin typeface="+mn-lt"/>
                <a:ea typeface="+mn-ea"/>
                <a:cs typeface="+mn-cs"/>
              </a:rPr>
              <a:t> </a:t>
            </a:r>
          </a:p>
          <a:p>
            <a:pPr eaLnBrk="1" hangingPunct="1">
              <a:spcBef>
                <a:spcPct val="0"/>
              </a:spcBef>
            </a:pPr>
            <a:endParaRPr lang="nb-NO" sz="800" b="0" i="0" kern="1200" dirty="0" smtClean="0">
              <a:solidFill>
                <a:schemeClr val="tx1"/>
              </a:solidFill>
              <a:effectLst/>
              <a:latin typeface="+mn-lt"/>
              <a:ea typeface="+mn-ea"/>
              <a:cs typeface="+mn-cs"/>
            </a:endParaRPr>
          </a:p>
          <a:p>
            <a:pPr eaLnBrk="1" hangingPunct="1">
              <a:spcBef>
                <a:spcPct val="0"/>
              </a:spcBef>
            </a:pPr>
            <a:r>
              <a:rPr lang="nb-NO" sz="800" b="0" i="0" kern="1200" dirty="0" smtClean="0">
                <a:solidFill>
                  <a:schemeClr val="tx1"/>
                </a:solidFill>
                <a:effectLst/>
                <a:latin typeface="+mn-lt"/>
                <a:ea typeface="+mn-ea"/>
                <a:cs typeface="+mn-cs"/>
              </a:rPr>
              <a:t>Den enkelte kan få høyere lønn gjennom å heve grunnlønnen eller i form av økte ubekvemstillegg. Det å</a:t>
            </a:r>
            <a:r>
              <a:rPr lang="nb-NO" sz="800" b="0" i="0" kern="1200" baseline="0" dirty="0" smtClean="0">
                <a:solidFill>
                  <a:schemeClr val="tx1"/>
                </a:solidFill>
                <a:effectLst/>
                <a:latin typeface="+mn-lt"/>
                <a:ea typeface="+mn-ea"/>
                <a:cs typeface="+mn-cs"/>
              </a:rPr>
              <a:t> øke ubekvemstilleggene (</a:t>
            </a:r>
            <a:r>
              <a:rPr lang="nb-NO" sz="800" b="0" i="0" kern="1200" dirty="0" smtClean="0">
                <a:solidFill>
                  <a:schemeClr val="tx1"/>
                </a:solidFill>
                <a:effectLst/>
                <a:latin typeface="+mn-lt"/>
                <a:ea typeface="+mn-ea"/>
                <a:cs typeface="+mn-cs"/>
              </a:rPr>
              <a:t>som lørdags- og søndagstillegg, helge- og høytidstillegg og kvelds- og nattillegg) er</a:t>
            </a:r>
            <a:r>
              <a:rPr lang="nb-NO" sz="800" b="0" i="0" kern="1200" baseline="0" dirty="0" smtClean="0">
                <a:solidFill>
                  <a:schemeClr val="tx1"/>
                </a:solidFill>
                <a:effectLst/>
                <a:latin typeface="+mn-lt"/>
                <a:ea typeface="+mn-ea"/>
                <a:cs typeface="+mn-cs"/>
              </a:rPr>
              <a:t> </a:t>
            </a:r>
            <a:r>
              <a:rPr lang="nb-NO" sz="800" b="0" i="0" kern="1200" dirty="0" smtClean="0">
                <a:solidFill>
                  <a:schemeClr val="tx1"/>
                </a:solidFill>
                <a:effectLst/>
                <a:latin typeface="+mn-lt"/>
                <a:ea typeface="+mn-ea"/>
                <a:cs typeface="+mn-cs"/>
              </a:rPr>
              <a:t>gunstig for dem som jobber mye ubekvemt,</a:t>
            </a:r>
            <a:r>
              <a:rPr lang="nb-NO" sz="800" b="0" i="0" kern="1200" baseline="0" dirty="0" smtClean="0">
                <a:solidFill>
                  <a:schemeClr val="tx1"/>
                </a:solidFill>
                <a:effectLst/>
                <a:latin typeface="+mn-lt"/>
                <a:ea typeface="+mn-ea"/>
                <a:cs typeface="+mn-cs"/>
              </a:rPr>
              <a:t> men samtidig er det viktig å være klar over at dette er </a:t>
            </a:r>
            <a:r>
              <a:rPr lang="nb-NO" sz="800" b="0" i="0" kern="1200" dirty="0" smtClean="0">
                <a:solidFill>
                  <a:schemeClr val="tx1"/>
                </a:solidFill>
                <a:effectLst/>
                <a:latin typeface="+mn-lt"/>
                <a:ea typeface="+mn-ea"/>
                <a:cs typeface="+mn-cs"/>
              </a:rPr>
              <a:t>lønnselementer som ikke alle Deltas medlemmer berøres av,</a:t>
            </a:r>
            <a:r>
              <a:rPr lang="nb-NO" sz="800" b="0" i="0" kern="1200" baseline="0" dirty="0" smtClean="0">
                <a:solidFill>
                  <a:schemeClr val="tx1"/>
                </a:solidFill>
                <a:effectLst/>
                <a:latin typeface="+mn-lt"/>
                <a:ea typeface="+mn-ea"/>
                <a:cs typeface="+mn-cs"/>
              </a:rPr>
              <a:t> eller som noen berøres av i liten grad. Her kommer noen spørsmål om ubekvemstillegg. </a:t>
            </a:r>
          </a:p>
          <a:p>
            <a:pPr eaLnBrk="1" hangingPunct="1">
              <a:spcBef>
                <a:spcPct val="0"/>
              </a:spcBef>
            </a:pPr>
            <a:endParaRPr lang="nb-NO" sz="800" b="0" i="0" kern="1200" baseline="0" dirty="0" smtClean="0">
              <a:solidFill>
                <a:schemeClr val="tx1"/>
              </a:solidFill>
              <a:effectLst/>
              <a:latin typeface="+mn-lt"/>
              <a:ea typeface="+mn-ea"/>
              <a:cs typeface="+mn-cs"/>
            </a:endParaRPr>
          </a:p>
          <a:p>
            <a:pPr eaLnBrk="1" hangingPunct="1">
              <a:spcBef>
                <a:spcPct val="0"/>
              </a:spcBef>
            </a:pPr>
            <a:r>
              <a:rPr lang="nb-NO" sz="800" b="1" i="0" kern="1200" baseline="0" dirty="0" smtClean="0">
                <a:solidFill>
                  <a:schemeClr val="tx1"/>
                </a:solidFill>
                <a:effectLst/>
                <a:latin typeface="+mn-lt"/>
                <a:ea typeface="+mn-ea"/>
                <a:cs typeface="+mn-cs"/>
              </a:rPr>
              <a:t>KLIKK</a:t>
            </a:r>
            <a:endParaRPr lang="nb-NO" altLang="nb-NO" b="1" i="0" dirty="0" smtClean="0"/>
          </a:p>
        </p:txBody>
      </p:sp>
      <p:sp>
        <p:nvSpPr>
          <p:cNvPr id="4" name="Plassholder for lysbildenummer 3"/>
          <p:cNvSpPr>
            <a:spLocks noGrp="1"/>
          </p:cNvSpPr>
          <p:nvPr>
            <p:ph type="sldNum" sz="quarter" idx="10"/>
          </p:nvPr>
        </p:nvSpPr>
        <p:spPr/>
        <p:txBody>
          <a:bodyPr/>
          <a:lstStyle/>
          <a:p>
            <a:fld id="{A8BDCC2E-1A7C-4D65-88AC-DCE945179A75}" type="slidenum">
              <a:rPr lang="nb-NO" smtClean="0"/>
              <a:t>5</a:t>
            </a:fld>
            <a:endParaRPr lang="nb-NO"/>
          </a:p>
        </p:txBody>
      </p:sp>
    </p:spTree>
    <p:extLst>
      <p:ext uri="{BB962C8B-B14F-4D97-AF65-F5344CB8AC3E}">
        <p14:creationId xmlns:p14="http://schemas.microsoft.com/office/powerpoint/2010/main" val="2192407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800" b="1" kern="1200" dirty="0" smtClean="0">
                <a:solidFill>
                  <a:schemeClr val="tx1"/>
                </a:solidFill>
                <a:effectLst/>
                <a:latin typeface="+mn-lt"/>
                <a:ea typeface="+mn-ea"/>
                <a:cs typeface="+mn-cs"/>
              </a:rPr>
              <a:t>(Om</a:t>
            </a:r>
            <a:r>
              <a:rPr lang="nb-NO" sz="800" b="1" kern="1200" baseline="0" dirty="0" smtClean="0">
                <a:solidFill>
                  <a:schemeClr val="tx1"/>
                </a:solidFill>
                <a:effectLst/>
                <a:latin typeface="+mn-lt"/>
                <a:ea typeface="+mn-ea"/>
                <a:cs typeface="+mn-cs"/>
              </a:rPr>
              <a:t> </a:t>
            </a:r>
            <a:r>
              <a:rPr lang="nb-NO" sz="800" b="1" kern="1200" dirty="0" smtClean="0">
                <a:solidFill>
                  <a:schemeClr val="tx1"/>
                </a:solidFill>
                <a:effectLst/>
                <a:latin typeface="+mn-lt"/>
                <a:ea typeface="+mn-ea"/>
                <a:cs typeface="+mn-cs"/>
              </a:rPr>
              <a:t>Arbeidstid </a:t>
            </a:r>
          </a:p>
          <a:p>
            <a:r>
              <a:rPr lang="nb-NO" sz="800" b="1" kern="1200" dirty="0" smtClean="0">
                <a:solidFill>
                  <a:schemeClr val="tx1"/>
                </a:solidFill>
                <a:effectLst/>
                <a:latin typeface="+mn-lt"/>
                <a:ea typeface="+mn-ea"/>
                <a:cs typeface="+mn-cs"/>
              </a:rPr>
              <a:t>Foil</a:t>
            </a:r>
            <a:r>
              <a:rPr lang="nb-NO" sz="800" b="1" kern="1200" baseline="0" dirty="0" smtClean="0">
                <a:solidFill>
                  <a:schemeClr val="tx1"/>
                </a:solidFill>
                <a:effectLst/>
                <a:latin typeface="+mn-lt"/>
                <a:ea typeface="+mn-ea"/>
                <a:cs typeface="+mn-cs"/>
              </a:rPr>
              <a:t> 1 av 1) </a:t>
            </a:r>
          </a:p>
          <a:p>
            <a:endParaRPr lang="nb-NO" sz="800" b="1" kern="1200" baseline="0" dirty="0" smtClean="0">
              <a:solidFill>
                <a:schemeClr val="tx1"/>
              </a:solidFill>
              <a:effectLst/>
              <a:latin typeface="+mn-lt"/>
              <a:ea typeface="+mn-ea"/>
              <a:cs typeface="+mn-cs"/>
            </a:endParaRPr>
          </a:p>
          <a:p>
            <a:r>
              <a:rPr lang="nb-NO" sz="800" b="1" kern="1200" dirty="0" smtClean="0">
                <a:solidFill>
                  <a:schemeClr val="tx1"/>
                </a:solidFill>
                <a:effectLst/>
                <a:latin typeface="+mn-lt"/>
                <a:ea typeface="+mn-ea"/>
                <a:cs typeface="+mn-cs"/>
              </a:rPr>
              <a:t>(Introduksjon til Arbeidstid)</a:t>
            </a:r>
            <a:r>
              <a:rPr lang="nb-NO" sz="800" b="1" kern="1200" baseline="0" dirty="0" smtClean="0">
                <a:solidFill>
                  <a:schemeClr val="tx1"/>
                </a:solidFill>
                <a:effectLst/>
                <a:latin typeface="+mn-lt"/>
                <a:ea typeface="+mn-ea"/>
                <a:cs typeface="+mn-cs"/>
              </a:rPr>
              <a:t> </a:t>
            </a:r>
          </a:p>
          <a:p>
            <a:endParaRPr lang="nb-NO" sz="800" b="1" kern="1200" baseline="0" dirty="0" smtClean="0">
              <a:solidFill>
                <a:schemeClr val="tx1"/>
              </a:solidFill>
              <a:effectLst/>
              <a:latin typeface="+mn-lt"/>
              <a:ea typeface="+mn-ea"/>
              <a:cs typeface="+mn-cs"/>
            </a:endParaRPr>
          </a:p>
          <a:p>
            <a:r>
              <a:rPr lang="nb-NO" sz="800" b="1" kern="1200" dirty="0" smtClean="0">
                <a:solidFill>
                  <a:schemeClr val="tx1"/>
                </a:solidFill>
                <a:effectLst/>
                <a:latin typeface="+mn-lt"/>
                <a:ea typeface="+mn-ea"/>
                <a:cs typeface="+mn-cs"/>
              </a:rPr>
              <a:t>Den enkeltes arbeidstidsordning og turnus har stor betydning for helse, privatliv og for muligheten til å kunne utføre en god jobb. </a:t>
            </a:r>
          </a:p>
          <a:p>
            <a:endParaRPr lang="nb-NO" sz="800" kern="1200" dirty="0" smtClean="0">
              <a:solidFill>
                <a:schemeClr val="tx1"/>
              </a:solidFill>
              <a:effectLst/>
              <a:latin typeface="+mn-lt"/>
              <a:ea typeface="+mn-ea"/>
              <a:cs typeface="+mn-cs"/>
            </a:endParaRPr>
          </a:p>
          <a:p>
            <a:r>
              <a:rPr lang="nb-NO" sz="800" kern="1200" dirty="0" smtClean="0">
                <a:solidFill>
                  <a:schemeClr val="tx1"/>
                </a:solidFill>
                <a:effectLst/>
                <a:latin typeface="+mn-lt"/>
                <a:ea typeface="+mn-ea"/>
                <a:cs typeface="+mn-cs"/>
              </a:rPr>
              <a:t>Delta er opptatt av at medlemmene har arbeidstidsordninger som ivaretar helse, velferd og sikkerhet, og som samtidig bidrar til å sikre kvalitet i arbeidet. Det er viktig at ordningene i tillegg stimulerer å være i full stilling frem til aldersgrensen for pensjonering.</a:t>
            </a:r>
          </a:p>
          <a:p>
            <a:endParaRPr lang="nb-NO" sz="800" kern="1200" dirty="0" smtClean="0">
              <a:solidFill>
                <a:schemeClr val="tx1"/>
              </a:solidFill>
              <a:effectLst/>
              <a:latin typeface="+mn-lt"/>
              <a:ea typeface="+mn-ea"/>
              <a:cs typeface="+mn-cs"/>
            </a:endParaRPr>
          </a:p>
          <a:p>
            <a:r>
              <a:rPr lang="nb-NO" sz="800" kern="1200" dirty="0" smtClean="0">
                <a:solidFill>
                  <a:schemeClr val="tx1"/>
                </a:solidFill>
                <a:effectLst/>
                <a:latin typeface="+mn-lt"/>
                <a:ea typeface="+mn-ea"/>
                <a:cs typeface="+mn-cs"/>
              </a:rPr>
              <a:t>Delta mener at helgearbeid for den enkelte skal begrenses til hver tredje helg. Vi ser samtidig at det kan være utfordrende for enkelte arbeidsgivere å sikre nok bemanning i helgene. Delta er åpen for å samarbeide om ulike løsninger for å få dette til. </a:t>
            </a:r>
          </a:p>
          <a:p>
            <a:endParaRPr lang="nb-NO" sz="800" kern="1200" dirty="0" smtClean="0">
              <a:solidFill>
                <a:schemeClr val="tx1"/>
              </a:solidFill>
              <a:effectLst/>
              <a:latin typeface="+mn-lt"/>
              <a:ea typeface="+mn-ea"/>
              <a:cs typeface="+mn-cs"/>
            </a:endParaRPr>
          </a:p>
          <a:p>
            <a:r>
              <a:rPr lang="nb-NO" sz="800" kern="1200" dirty="0" smtClean="0">
                <a:solidFill>
                  <a:schemeClr val="tx1"/>
                </a:solidFill>
                <a:effectLst/>
                <a:latin typeface="+mn-lt"/>
                <a:ea typeface="+mn-ea"/>
                <a:cs typeface="+mn-cs"/>
              </a:rPr>
              <a:t>Det er de siste årene foretatt flere endringer i arbeidstidsreglene i arbeidsmiljøloven. Delta er kritisk til gjennomført og fremtidige forslag til endringer som går på bekostning av de ansattes medbestemmelse og vern, og som kan føre til økt risiko og belastning. Delta mener at kollektive arbeidstidsordninger fremmer tillit og hindrer konflikter.  </a:t>
            </a:r>
          </a:p>
          <a:p>
            <a:endParaRPr lang="nb-NO" sz="800" kern="1200" dirty="0" smtClean="0">
              <a:solidFill>
                <a:schemeClr val="tx1"/>
              </a:solidFill>
              <a:effectLst/>
              <a:latin typeface="+mn-lt"/>
              <a:ea typeface="+mn-ea"/>
              <a:cs typeface="+mn-cs"/>
            </a:endParaRPr>
          </a:p>
          <a:p>
            <a:r>
              <a:rPr lang="nb-NO" sz="800" b="1" kern="1200" dirty="0" smtClean="0">
                <a:solidFill>
                  <a:schemeClr val="tx1"/>
                </a:solidFill>
                <a:effectLst/>
                <a:latin typeface="+mn-lt"/>
                <a:ea typeface="+mn-ea"/>
                <a:cs typeface="+mn-cs"/>
              </a:rPr>
              <a:t>Her kommer noen spørsmål om arbeidstid</a:t>
            </a:r>
          </a:p>
          <a:p>
            <a:endParaRPr lang="nb-NO" sz="800" b="1" kern="1200" dirty="0" smtClean="0">
              <a:solidFill>
                <a:schemeClr val="tx1"/>
              </a:solidFill>
              <a:effectLst/>
              <a:latin typeface="+mn-lt"/>
              <a:ea typeface="+mn-ea"/>
              <a:cs typeface="+mn-cs"/>
            </a:endParaRPr>
          </a:p>
          <a:p>
            <a:r>
              <a:rPr lang="nb-NO" sz="800" b="1" kern="1200" dirty="0" smtClean="0">
                <a:solidFill>
                  <a:schemeClr val="tx1"/>
                </a:solidFill>
                <a:effectLst/>
                <a:latin typeface="+mn-lt"/>
                <a:ea typeface="+mn-ea"/>
                <a:cs typeface="+mn-cs"/>
              </a:rPr>
              <a:t>KLIKK</a:t>
            </a:r>
          </a:p>
        </p:txBody>
      </p:sp>
      <p:sp>
        <p:nvSpPr>
          <p:cNvPr id="4" name="Plassholder for lysbildenummer 3"/>
          <p:cNvSpPr>
            <a:spLocks noGrp="1"/>
          </p:cNvSpPr>
          <p:nvPr>
            <p:ph type="sldNum" sz="quarter" idx="10"/>
          </p:nvPr>
        </p:nvSpPr>
        <p:spPr/>
        <p:txBody>
          <a:bodyPr/>
          <a:lstStyle/>
          <a:p>
            <a:fld id="{A8BDCC2E-1A7C-4D65-88AC-DCE945179A75}" type="slidenum">
              <a:rPr lang="nb-NO" smtClean="0"/>
              <a:t>6</a:t>
            </a:fld>
            <a:endParaRPr lang="nb-NO"/>
          </a:p>
        </p:txBody>
      </p:sp>
    </p:spTree>
    <p:extLst>
      <p:ext uri="{BB962C8B-B14F-4D97-AF65-F5344CB8AC3E}">
        <p14:creationId xmlns:p14="http://schemas.microsoft.com/office/powerpoint/2010/main" val="2544091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nb-NO" sz="800" b="1" kern="1200" dirty="0" smtClean="0">
                <a:solidFill>
                  <a:schemeClr val="tx1"/>
                </a:solidFill>
                <a:effectLst/>
                <a:latin typeface="+mn-lt"/>
                <a:ea typeface="+mn-ea"/>
                <a:cs typeface="+mn-cs"/>
              </a:rPr>
              <a:t>(Om Kompetanse </a:t>
            </a:r>
          </a:p>
          <a:p>
            <a:pPr marL="0" marR="0" lvl="0" indent="0" algn="l" defTabSz="914400" rtl="0" eaLnBrk="1" fontAlgn="base" latinLnBrk="0" hangingPunct="1">
              <a:lnSpc>
                <a:spcPct val="100000"/>
              </a:lnSpc>
              <a:spcBef>
                <a:spcPct val="0"/>
              </a:spcBef>
              <a:spcAft>
                <a:spcPct val="0"/>
              </a:spcAft>
              <a:buClrTx/>
              <a:buSzTx/>
              <a:buFontTx/>
              <a:buNone/>
              <a:tabLst/>
              <a:defRPr/>
            </a:pPr>
            <a:r>
              <a:rPr lang="nb-NO" sz="800" b="1" kern="1200" dirty="0" smtClean="0">
                <a:solidFill>
                  <a:schemeClr val="tx1"/>
                </a:solidFill>
                <a:effectLst/>
                <a:latin typeface="+mn-lt"/>
                <a:ea typeface="+mn-ea"/>
                <a:cs typeface="+mn-cs"/>
              </a:rPr>
              <a:t>Foil 1 av 2) </a:t>
            </a:r>
          </a:p>
          <a:p>
            <a:pPr marL="0" marR="0" lvl="0" indent="0" algn="l" defTabSz="914400" rtl="0" eaLnBrk="1" fontAlgn="base" latinLnBrk="0" hangingPunct="1">
              <a:lnSpc>
                <a:spcPct val="100000"/>
              </a:lnSpc>
              <a:spcBef>
                <a:spcPct val="0"/>
              </a:spcBef>
              <a:spcAft>
                <a:spcPct val="0"/>
              </a:spcAft>
              <a:buClrTx/>
              <a:buSzTx/>
              <a:buFontTx/>
              <a:buNone/>
              <a:tabLst/>
              <a:defRPr/>
            </a:pPr>
            <a:endParaRPr lang="nb-NO" sz="800" b="1"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nb-NO" sz="800" b="1" kern="1200" dirty="0" smtClean="0">
                <a:solidFill>
                  <a:schemeClr val="tx1"/>
                </a:solidFill>
                <a:effectLst/>
                <a:latin typeface="+mn-lt"/>
                <a:ea typeface="+mn-ea"/>
                <a:cs typeface="+mn-cs"/>
              </a:rPr>
              <a:t>(Intro til Kompetanse)</a:t>
            </a:r>
            <a:endParaRPr lang="nb-NO" sz="800" b="1" kern="1200" baseline="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nb-NO" sz="800" kern="1200" baseline="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nb-NO" sz="800" kern="1200" dirty="0" smtClean="0">
                <a:solidFill>
                  <a:schemeClr val="tx1"/>
                </a:solidFill>
                <a:effectLst/>
                <a:latin typeface="+mn-lt"/>
                <a:ea typeface="+mn-ea"/>
                <a:cs typeface="+mn-cs"/>
              </a:rPr>
              <a:t>Samfunnet står overfor store endringer som følge av endringer i befolkningssammensetning og ny teknologi. Tjenesteproduksjonen innenfor alle fagfelt er under kontinuerlig utvikling, og det stilles nye krav til de ansattes kunnskap og ferdigheter som yrkesutøvere. Det er viktig at det utvikles målrettede tiltak for dagens ansatte, slik at de settes i stand til å mestre nye arbeidsoppgaver og arbeidsmåter, og for å bidra til å sikre den kompetanse virksomhetene vil trenge i fremtiden.  </a:t>
            </a:r>
            <a:r>
              <a:rPr lang="nb-NO" sz="800" b="1" kern="1200" dirty="0" smtClean="0">
                <a:solidFill>
                  <a:schemeClr val="tx1"/>
                </a:solidFill>
                <a:effectLst/>
                <a:latin typeface="+mn-lt"/>
                <a:ea typeface="+mn-ea"/>
                <a:cs typeface="+mn-cs"/>
              </a:rPr>
              <a:t>Det blir stadig viktigere at ansatte gis muligheter for kompetanseutvikling, og tariffavtalene må bidra til at dette skjer. Her kommer noen spørsmål</a:t>
            </a:r>
            <a:r>
              <a:rPr lang="nb-NO" sz="800" b="1" kern="1200" baseline="0" dirty="0" smtClean="0">
                <a:solidFill>
                  <a:schemeClr val="tx1"/>
                </a:solidFill>
                <a:effectLst/>
                <a:latin typeface="+mn-lt"/>
                <a:ea typeface="+mn-ea"/>
                <a:cs typeface="+mn-cs"/>
              </a:rPr>
              <a:t> om kompetanse </a:t>
            </a:r>
            <a:r>
              <a:rPr lang="nb-NO" sz="800" kern="1200" baseline="0" dirty="0" smtClean="0">
                <a:solidFill>
                  <a:schemeClr val="tx1"/>
                </a:solidFill>
                <a:effectLst/>
                <a:latin typeface="+mn-lt"/>
                <a:ea typeface="+mn-ea"/>
                <a:cs typeface="+mn-cs"/>
              </a:rPr>
              <a:t/>
            </a:r>
            <a:br>
              <a:rPr lang="nb-NO" sz="800" kern="1200" baseline="0" dirty="0" smtClean="0">
                <a:solidFill>
                  <a:schemeClr val="tx1"/>
                </a:solidFill>
                <a:effectLst/>
                <a:latin typeface="+mn-lt"/>
                <a:ea typeface="+mn-ea"/>
                <a:cs typeface="+mn-cs"/>
              </a:rPr>
            </a:br>
            <a:endParaRPr lang="nb-NO" sz="800" kern="1200" baseline="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nb-NO" sz="800" b="1" kern="1200" baseline="0" dirty="0" smtClean="0">
                <a:solidFill>
                  <a:schemeClr val="tx1"/>
                </a:solidFill>
                <a:effectLst/>
                <a:latin typeface="+mn-lt"/>
                <a:ea typeface="+mn-ea"/>
                <a:cs typeface="+mn-cs"/>
              </a:rPr>
              <a:t>KLIKK</a:t>
            </a:r>
            <a:endParaRPr lang="nb-NO" sz="800" b="1"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A8BDCC2E-1A7C-4D65-88AC-DCE945179A75}" type="slidenum">
              <a:rPr lang="nb-NO" smtClean="0"/>
              <a:t>7</a:t>
            </a:fld>
            <a:endParaRPr lang="nb-NO"/>
          </a:p>
        </p:txBody>
      </p:sp>
    </p:spTree>
    <p:extLst>
      <p:ext uri="{BB962C8B-B14F-4D97-AF65-F5344CB8AC3E}">
        <p14:creationId xmlns:p14="http://schemas.microsoft.com/office/powerpoint/2010/main" val="3599746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eaLnBrk="1" hangingPunct="1">
              <a:spcBef>
                <a:spcPct val="0"/>
              </a:spcBef>
            </a:pPr>
            <a:r>
              <a:rPr lang="nb-NO" altLang="nb-NO" b="1" i="0" dirty="0" smtClean="0"/>
              <a:t>(Om Kompetanse</a:t>
            </a:r>
            <a:r>
              <a:rPr lang="nb-NO" altLang="nb-NO" b="1" i="0" baseline="0" dirty="0" smtClean="0"/>
              <a:t> </a:t>
            </a:r>
          </a:p>
          <a:p>
            <a:pPr eaLnBrk="1" hangingPunct="1">
              <a:spcBef>
                <a:spcPct val="0"/>
              </a:spcBef>
            </a:pPr>
            <a:r>
              <a:rPr lang="nb-NO" altLang="nb-NO" b="1" i="0" baseline="0" dirty="0" smtClean="0"/>
              <a:t>Foil 2 av 2)</a:t>
            </a:r>
          </a:p>
          <a:p>
            <a:pPr eaLnBrk="1" hangingPunct="1">
              <a:spcBef>
                <a:spcPct val="0"/>
              </a:spcBef>
            </a:pPr>
            <a:endParaRPr lang="nb-NO" altLang="nb-NO" b="0" i="0" baseline="0" dirty="0" smtClean="0"/>
          </a:p>
          <a:p>
            <a:pPr eaLnBrk="1" hangingPunct="1">
              <a:spcBef>
                <a:spcPct val="0"/>
              </a:spcBef>
            </a:pPr>
            <a:r>
              <a:rPr lang="nb-NO" altLang="nb-NO" b="1" i="0" dirty="0" smtClean="0"/>
              <a:t>KLIKK</a:t>
            </a:r>
          </a:p>
        </p:txBody>
      </p:sp>
      <p:sp>
        <p:nvSpPr>
          <p:cNvPr id="4" name="Plassholder for lysbildenummer 3"/>
          <p:cNvSpPr>
            <a:spLocks noGrp="1"/>
          </p:cNvSpPr>
          <p:nvPr>
            <p:ph type="sldNum" sz="quarter" idx="10"/>
          </p:nvPr>
        </p:nvSpPr>
        <p:spPr/>
        <p:txBody>
          <a:bodyPr/>
          <a:lstStyle/>
          <a:p>
            <a:fld id="{A8BDCC2E-1A7C-4D65-88AC-DCE945179A75}" type="slidenum">
              <a:rPr lang="nb-NO" smtClean="0"/>
              <a:t>8</a:t>
            </a:fld>
            <a:endParaRPr lang="nb-NO"/>
          </a:p>
        </p:txBody>
      </p:sp>
    </p:spTree>
    <p:extLst>
      <p:ext uri="{BB962C8B-B14F-4D97-AF65-F5344CB8AC3E}">
        <p14:creationId xmlns:p14="http://schemas.microsoft.com/office/powerpoint/2010/main" val="2488594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700" b="1" kern="1200" dirty="0" smtClean="0">
                <a:solidFill>
                  <a:schemeClr val="tx1"/>
                </a:solidFill>
                <a:effectLst/>
                <a:latin typeface="+mn-lt"/>
                <a:ea typeface="+mn-ea"/>
                <a:cs typeface="+mn-cs"/>
              </a:rPr>
              <a:t>(Om pensjon </a:t>
            </a:r>
          </a:p>
          <a:p>
            <a:r>
              <a:rPr lang="nb-NO" sz="700" b="1" kern="1200" dirty="0" smtClean="0">
                <a:solidFill>
                  <a:schemeClr val="tx1"/>
                </a:solidFill>
                <a:effectLst/>
                <a:latin typeface="+mn-lt"/>
                <a:ea typeface="+mn-ea"/>
                <a:cs typeface="+mn-cs"/>
              </a:rPr>
              <a:t>Foil</a:t>
            </a:r>
            <a:r>
              <a:rPr lang="nb-NO" sz="700" b="1" kern="1200" baseline="0" dirty="0" smtClean="0">
                <a:solidFill>
                  <a:schemeClr val="tx1"/>
                </a:solidFill>
                <a:effectLst/>
                <a:latin typeface="+mn-lt"/>
                <a:ea typeface="+mn-ea"/>
                <a:cs typeface="+mn-cs"/>
              </a:rPr>
              <a:t> 1 av 1) </a:t>
            </a:r>
          </a:p>
          <a:p>
            <a:endParaRPr lang="nb-NO" sz="700" b="1" kern="1200" baseline="0" dirty="0" smtClean="0">
              <a:solidFill>
                <a:schemeClr val="tx1"/>
              </a:solidFill>
              <a:effectLst/>
              <a:latin typeface="+mn-lt"/>
              <a:ea typeface="+mn-ea"/>
              <a:cs typeface="+mn-cs"/>
            </a:endParaRPr>
          </a:p>
          <a:p>
            <a:r>
              <a:rPr lang="nb-NO" sz="700" b="1" kern="1200" baseline="0" dirty="0" smtClean="0">
                <a:solidFill>
                  <a:schemeClr val="tx1"/>
                </a:solidFill>
                <a:effectLst/>
                <a:latin typeface="+mn-lt"/>
                <a:ea typeface="+mn-ea"/>
                <a:cs typeface="+mn-cs"/>
              </a:rPr>
              <a:t>(Introduksjon til pensjon (kan droppes))</a:t>
            </a:r>
            <a:endParaRPr lang="nb-NO" sz="700" b="1" kern="1200" dirty="0" smtClean="0">
              <a:solidFill>
                <a:schemeClr val="tx1"/>
              </a:solidFill>
              <a:effectLst/>
              <a:latin typeface="+mn-lt"/>
              <a:ea typeface="+mn-ea"/>
              <a:cs typeface="+mn-cs"/>
            </a:endParaRPr>
          </a:p>
          <a:p>
            <a:endParaRPr lang="nb-NO" sz="700" b="1" kern="1200" dirty="0" smtClean="0">
              <a:solidFill>
                <a:schemeClr val="tx1"/>
              </a:solidFill>
              <a:effectLst/>
              <a:latin typeface="+mn-lt"/>
              <a:ea typeface="+mn-ea"/>
              <a:cs typeface="+mn-cs"/>
            </a:endParaRPr>
          </a:p>
          <a:p>
            <a:r>
              <a:rPr lang="nb-NO" sz="700" b="1" kern="1200" dirty="0" smtClean="0">
                <a:solidFill>
                  <a:schemeClr val="tx1"/>
                </a:solidFill>
                <a:effectLst/>
                <a:latin typeface="+mn-lt"/>
                <a:ea typeface="+mn-ea"/>
                <a:cs typeface="+mn-cs"/>
              </a:rPr>
              <a:t>Pensjon fra første krone</a:t>
            </a:r>
            <a:r>
              <a:rPr lang="nb-NO" sz="700" kern="1200" dirty="0" smtClean="0">
                <a:solidFill>
                  <a:schemeClr val="tx1"/>
                </a:solidFill>
                <a:effectLst/>
                <a:latin typeface="+mn-lt"/>
                <a:ea typeface="+mn-ea"/>
                <a:cs typeface="+mn-cs"/>
              </a:rPr>
              <a:t> </a:t>
            </a:r>
            <a:br>
              <a:rPr lang="nb-NO" sz="700" kern="1200" dirty="0" smtClean="0">
                <a:solidFill>
                  <a:schemeClr val="tx1"/>
                </a:solidFill>
                <a:effectLst/>
                <a:latin typeface="+mn-lt"/>
                <a:ea typeface="+mn-ea"/>
                <a:cs typeface="+mn-cs"/>
              </a:rPr>
            </a:br>
            <a:r>
              <a:rPr lang="nb-NO" sz="700" kern="1200" dirty="0" smtClean="0">
                <a:solidFill>
                  <a:schemeClr val="tx1"/>
                </a:solidFill>
                <a:effectLst/>
                <a:latin typeface="+mn-lt"/>
                <a:ea typeface="+mn-ea"/>
                <a:cs typeface="+mn-cs"/>
              </a:rPr>
              <a:t>I dag får ikke alle pensjon fra første krone de tjener. Det kan for eksempel gjelde </a:t>
            </a:r>
          </a:p>
          <a:p>
            <a:pPr lvl="0"/>
            <a:r>
              <a:rPr lang="nb-NO" sz="700" kern="1200" dirty="0" smtClean="0">
                <a:solidFill>
                  <a:schemeClr val="tx1"/>
                </a:solidFill>
                <a:effectLst/>
                <a:latin typeface="+mn-lt"/>
                <a:ea typeface="+mn-ea"/>
                <a:cs typeface="+mn-cs"/>
              </a:rPr>
              <a:t>midlertidig ansatte eller vikarer</a:t>
            </a:r>
          </a:p>
          <a:p>
            <a:pPr lvl="0"/>
            <a:r>
              <a:rPr lang="nb-NO" sz="700" kern="1200" dirty="0" smtClean="0">
                <a:solidFill>
                  <a:schemeClr val="tx1"/>
                </a:solidFill>
                <a:effectLst/>
                <a:latin typeface="+mn-lt"/>
                <a:ea typeface="+mn-ea"/>
                <a:cs typeface="+mn-cs"/>
              </a:rPr>
              <a:t>ansatte under en bestemt alder, for eksempel under 20 år</a:t>
            </a:r>
          </a:p>
          <a:p>
            <a:pPr lvl="0"/>
            <a:r>
              <a:rPr lang="nb-NO" sz="700" kern="1200" dirty="0" smtClean="0">
                <a:solidFill>
                  <a:schemeClr val="tx1"/>
                </a:solidFill>
                <a:effectLst/>
                <a:latin typeface="+mn-lt"/>
                <a:ea typeface="+mn-ea"/>
                <a:cs typeface="+mn-cs"/>
              </a:rPr>
              <a:t>de som tjener mindre enn bestemt beløp, for eksempel 1G</a:t>
            </a:r>
          </a:p>
          <a:p>
            <a:pPr lvl="0"/>
            <a:r>
              <a:rPr lang="nb-NO" sz="700" kern="1200" dirty="0" smtClean="0">
                <a:solidFill>
                  <a:schemeClr val="tx1"/>
                </a:solidFill>
                <a:effectLst/>
                <a:latin typeface="+mn-lt"/>
                <a:ea typeface="+mn-ea"/>
                <a:cs typeface="+mn-cs"/>
              </a:rPr>
              <a:t>de jobber under en bestemt stillingsprosent, typisk under 20 % </a:t>
            </a:r>
          </a:p>
          <a:p>
            <a:pPr lvl="0"/>
            <a:r>
              <a:rPr lang="nb-NO" sz="700" kern="1200" dirty="0" smtClean="0">
                <a:solidFill>
                  <a:schemeClr val="tx1"/>
                </a:solidFill>
                <a:effectLst/>
                <a:latin typeface="+mn-lt"/>
                <a:ea typeface="+mn-ea"/>
                <a:cs typeface="+mn-cs"/>
              </a:rPr>
              <a:t>de som er ansatt kortere enn en bestemt tid, for eksempel kortere enn ett år </a:t>
            </a:r>
          </a:p>
          <a:p>
            <a:endParaRPr lang="nb-NO" sz="700" kern="1200" dirty="0" smtClean="0">
              <a:solidFill>
                <a:schemeClr val="tx1"/>
              </a:solidFill>
              <a:effectLst/>
              <a:latin typeface="+mn-lt"/>
              <a:ea typeface="+mn-ea"/>
              <a:cs typeface="+mn-cs"/>
            </a:endParaRPr>
          </a:p>
          <a:p>
            <a:r>
              <a:rPr lang="nb-NO" sz="700" kern="1200" dirty="0" smtClean="0">
                <a:solidFill>
                  <a:schemeClr val="tx1"/>
                </a:solidFill>
                <a:effectLst/>
                <a:latin typeface="+mn-lt"/>
                <a:ea typeface="+mn-ea"/>
                <a:cs typeface="+mn-cs"/>
              </a:rPr>
              <a:t>Delta var i vår i streik ved fire sykehus for at våre medlemmer skal få pensjon fra første krone, etter at Spekter ensidig fastsatte en nedre innmeldingsgrense i pensjonsordningen på 20 prosent. Dette skal behandles av Rikslønnsnemnda i november 2019.</a:t>
            </a:r>
          </a:p>
          <a:p>
            <a:endParaRPr lang="nb-NO" sz="700" kern="1200" dirty="0" smtClean="0">
              <a:solidFill>
                <a:schemeClr val="tx1"/>
              </a:solidFill>
              <a:effectLst/>
              <a:latin typeface="+mn-lt"/>
              <a:ea typeface="+mn-ea"/>
              <a:cs typeface="+mn-cs"/>
            </a:endParaRPr>
          </a:p>
          <a:p>
            <a:r>
              <a:rPr lang="nb-NO" sz="700" b="1" kern="1200" dirty="0" smtClean="0">
                <a:solidFill>
                  <a:schemeClr val="tx1"/>
                </a:solidFill>
                <a:effectLst/>
                <a:latin typeface="+mn-lt"/>
                <a:ea typeface="+mn-ea"/>
                <a:cs typeface="+mn-cs"/>
              </a:rPr>
              <a:t>Offentlig tjenestepensjon</a:t>
            </a:r>
            <a:br>
              <a:rPr lang="nb-NO" sz="700" b="1" kern="1200" dirty="0" smtClean="0">
                <a:solidFill>
                  <a:schemeClr val="tx1"/>
                </a:solidFill>
                <a:effectLst/>
                <a:latin typeface="+mn-lt"/>
                <a:ea typeface="+mn-ea"/>
                <a:cs typeface="+mn-cs"/>
              </a:rPr>
            </a:br>
            <a:r>
              <a:rPr lang="nb-NO" sz="700" kern="1200" dirty="0" smtClean="0">
                <a:solidFill>
                  <a:schemeClr val="tx1"/>
                </a:solidFill>
                <a:effectLst/>
                <a:latin typeface="+mn-lt"/>
                <a:ea typeface="+mn-ea"/>
                <a:cs typeface="+mn-cs"/>
              </a:rPr>
              <a:t>Alle som er født i 1963 og senere vil fra 1.1.2020 omfattes av en ny påslagsordning, med nytt opptjeningssystem og ny livsvarig AFP. Ansatte født før 1963 beholder dagens pensjonsordning og dagens AFP. Det er overgangsordninger med sikringsbestemmelser for de seneste årskullene som omfattes av dagens ordning (1959-1962) og for de første årskullene fra 1963. </a:t>
            </a:r>
          </a:p>
          <a:p>
            <a:r>
              <a:rPr lang="nb-NO" sz="700" kern="1200" dirty="0" smtClean="0">
                <a:solidFill>
                  <a:schemeClr val="tx1"/>
                </a:solidFill>
                <a:effectLst/>
                <a:latin typeface="+mn-lt"/>
                <a:ea typeface="+mn-ea"/>
                <a:cs typeface="+mn-cs"/>
              </a:rPr>
              <a:t>Særaldersgrensene og alderspensjon til uføre var ikke tema i pensjonsavtalen av 3. mars. Spørsmålet om hvordan særaldersgrensene skal tilpasses endret tjenestepensjonsordning går videre høsten 2019. Målet er en å avtale en langsiktig pensjonsløsning for personer med særaldersgrense. </a:t>
            </a:r>
          </a:p>
          <a:p>
            <a:endParaRPr lang="nb-NO" sz="700" b="1" kern="1200" dirty="0" smtClean="0">
              <a:solidFill>
                <a:schemeClr val="tx1"/>
              </a:solidFill>
              <a:effectLst/>
              <a:latin typeface="+mn-lt"/>
              <a:ea typeface="+mn-ea"/>
              <a:cs typeface="+mn-cs"/>
            </a:endParaRPr>
          </a:p>
          <a:p>
            <a:r>
              <a:rPr lang="nb-NO" sz="700" b="1" kern="1200" dirty="0" smtClean="0">
                <a:solidFill>
                  <a:schemeClr val="tx1"/>
                </a:solidFill>
                <a:effectLst/>
                <a:latin typeface="+mn-lt"/>
                <a:ea typeface="+mn-ea"/>
                <a:cs typeface="+mn-cs"/>
              </a:rPr>
              <a:t>Privat sektor</a:t>
            </a:r>
            <a:br>
              <a:rPr lang="nb-NO" sz="700" b="1" kern="1200" dirty="0" smtClean="0">
                <a:solidFill>
                  <a:schemeClr val="tx1"/>
                </a:solidFill>
                <a:effectLst/>
                <a:latin typeface="+mn-lt"/>
                <a:ea typeface="+mn-ea"/>
                <a:cs typeface="+mn-cs"/>
              </a:rPr>
            </a:br>
            <a:r>
              <a:rPr lang="nb-NO" sz="700" kern="1200" dirty="0" smtClean="0">
                <a:solidFill>
                  <a:schemeClr val="tx1"/>
                </a:solidFill>
                <a:effectLst/>
                <a:latin typeface="+mn-lt"/>
                <a:ea typeface="+mn-ea"/>
                <a:cs typeface="+mn-cs"/>
              </a:rPr>
              <a:t>Presset på etablerte pensjonsordninger utenfor offentlig sektor har de seneste årene økt. Dette har gitt seg utslag både i at arbeidsgivere og arbeidsgiverforeninger har igangsatt arbeid med å endre sine pensjonsordninger, og i at virksomheter har endret arbeidsgivertilhørighet. </a:t>
            </a:r>
          </a:p>
          <a:p>
            <a:r>
              <a:rPr lang="nb-NO" sz="700" kern="1200" dirty="0" smtClean="0">
                <a:solidFill>
                  <a:schemeClr val="tx1"/>
                </a:solidFill>
                <a:effectLst/>
                <a:latin typeface="+mn-lt"/>
                <a:ea typeface="+mn-ea"/>
                <a:cs typeface="+mn-cs"/>
              </a:rPr>
              <a:t>I den grad Delta har vært med på å endre bestående pensjonsordning, har vi sett hen til at endringene blir gjort på en måte som ivaretar våre medlemmer i prosessen. Vi har lagt vekt på at nye ordninger så vidt mulig er forutsigbare, livsvarige og kjønnsnøytrale. Et eksempel er Private Barnehagers landsforbund – PBL, der det er besluttet en endring fra en ytelsesordning etter foretakspensjonsloven til en hybridordning med lovens maksimale sparesats. Dette har vært viktig for å befeste hybridpensjon som et reelt alternativ til innskuddspensjon i privat sektor.</a:t>
            </a:r>
          </a:p>
          <a:p>
            <a:endParaRPr lang="nb-NO" sz="700" kern="1200" dirty="0" smtClean="0">
              <a:solidFill>
                <a:schemeClr val="tx1"/>
              </a:solidFill>
              <a:effectLst/>
              <a:latin typeface="+mn-lt"/>
              <a:ea typeface="+mn-ea"/>
              <a:cs typeface="+mn-cs"/>
            </a:endParaRPr>
          </a:p>
          <a:p>
            <a:r>
              <a:rPr lang="nb-NO" sz="700" b="1" kern="1200" dirty="0" smtClean="0">
                <a:solidFill>
                  <a:schemeClr val="tx1"/>
                </a:solidFill>
                <a:effectLst/>
                <a:latin typeface="+mn-lt"/>
                <a:ea typeface="+mn-ea"/>
                <a:cs typeface="+mn-cs"/>
              </a:rPr>
              <a:t>KLIKK</a:t>
            </a:r>
          </a:p>
          <a:p>
            <a:endParaRPr lang="nb-NO" dirty="0"/>
          </a:p>
        </p:txBody>
      </p:sp>
      <p:sp>
        <p:nvSpPr>
          <p:cNvPr id="4" name="Plassholder for lysbildenummer 3"/>
          <p:cNvSpPr>
            <a:spLocks noGrp="1"/>
          </p:cNvSpPr>
          <p:nvPr>
            <p:ph type="sldNum" sz="quarter" idx="10"/>
          </p:nvPr>
        </p:nvSpPr>
        <p:spPr/>
        <p:txBody>
          <a:bodyPr/>
          <a:lstStyle/>
          <a:p>
            <a:fld id="{A8BDCC2E-1A7C-4D65-88AC-DCE945179A75}" type="slidenum">
              <a:rPr lang="nb-NO" smtClean="0"/>
              <a:t>9</a:t>
            </a:fld>
            <a:endParaRPr lang="nb-NO"/>
          </a:p>
        </p:txBody>
      </p:sp>
    </p:spTree>
    <p:extLst>
      <p:ext uri="{BB962C8B-B14F-4D97-AF65-F5344CB8AC3E}">
        <p14:creationId xmlns:p14="http://schemas.microsoft.com/office/powerpoint/2010/main" val="1616882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800" b="1" i="0" kern="1200" dirty="0" smtClean="0">
                <a:solidFill>
                  <a:schemeClr val="tx1"/>
                </a:solidFill>
                <a:effectLst/>
                <a:latin typeface="+mn-lt"/>
                <a:ea typeface="+mn-ea"/>
                <a:cs typeface="+mn-cs"/>
              </a:rPr>
              <a:t>(Om Sosiale bestemmelser </a:t>
            </a:r>
          </a:p>
          <a:p>
            <a:r>
              <a:rPr lang="nb-NO" sz="800" b="1" i="0" kern="1200" dirty="0" smtClean="0">
                <a:solidFill>
                  <a:schemeClr val="tx1"/>
                </a:solidFill>
                <a:effectLst/>
                <a:latin typeface="+mn-lt"/>
                <a:ea typeface="+mn-ea"/>
                <a:cs typeface="+mn-cs"/>
              </a:rPr>
              <a:t>Foil 1 av 1)</a:t>
            </a:r>
          </a:p>
          <a:p>
            <a:endParaRPr lang="nb-NO" sz="800" b="1" i="1" kern="1200" dirty="0" smtClean="0">
              <a:solidFill>
                <a:schemeClr val="tx1"/>
              </a:solidFill>
              <a:effectLst/>
              <a:latin typeface="+mn-lt"/>
              <a:ea typeface="+mn-ea"/>
              <a:cs typeface="+mn-cs"/>
            </a:endParaRPr>
          </a:p>
          <a:p>
            <a:r>
              <a:rPr lang="nb-NO" sz="800" b="1" i="0" kern="1200" dirty="0" smtClean="0">
                <a:solidFill>
                  <a:schemeClr val="tx1"/>
                </a:solidFill>
                <a:effectLst/>
                <a:latin typeface="+mn-lt"/>
                <a:ea typeface="+mn-ea"/>
                <a:cs typeface="+mn-cs"/>
              </a:rPr>
              <a:t>Tariffavtalene inneholder også bestemmelser om en rekke andre arbeidsvilkår enn de som er beskrevet i dette heftet. Dette kan for eksempel være bestemmelser om lønn ved sykdom, permisjoner, feriebestemmelser og forsikringsordninger.</a:t>
            </a:r>
            <a:endParaRPr lang="nb-NO" sz="800" i="0" kern="1200" dirty="0" smtClean="0">
              <a:solidFill>
                <a:schemeClr val="tx1"/>
              </a:solidFill>
              <a:effectLst/>
              <a:latin typeface="+mn-lt"/>
              <a:ea typeface="+mn-ea"/>
              <a:cs typeface="+mn-cs"/>
            </a:endParaRPr>
          </a:p>
          <a:p>
            <a:endParaRPr lang="nb-NO" sz="800" kern="1200" dirty="0" smtClean="0">
              <a:solidFill>
                <a:schemeClr val="tx1"/>
              </a:solidFill>
              <a:effectLst/>
              <a:latin typeface="+mn-lt"/>
              <a:ea typeface="+mn-ea"/>
              <a:cs typeface="+mn-cs"/>
            </a:endParaRPr>
          </a:p>
          <a:p>
            <a:r>
              <a:rPr lang="nb-NO" sz="800" kern="1200" dirty="0" smtClean="0">
                <a:solidFill>
                  <a:schemeClr val="tx1"/>
                </a:solidFill>
                <a:effectLst/>
                <a:latin typeface="+mn-lt"/>
                <a:ea typeface="+mn-ea"/>
                <a:cs typeface="+mn-cs"/>
              </a:rPr>
              <a:t>De sosiale bestemmelsene utgjør et sikkerhetsnett i arbeidslivet og er ofte svært viktige for den enkelte ansatte. Det å ha rett til sykelønn, forsikringer og permisjoner er av stor betydning for den enkeltes trygghet, og de aller fleste kommer i løpet av et langt arbeidsliv i en situasjon eller en livsfase der nettopp slike rettigheter er helt vesentlig.</a:t>
            </a:r>
          </a:p>
          <a:p>
            <a:endParaRPr lang="nb-NO" sz="800" kern="1200" dirty="0" smtClean="0">
              <a:solidFill>
                <a:schemeClr val="tx1"/>
              </a:solidFill>
              <a:effectLst/>
              <a:latin typeface="+mn-lt"/>
              <a:ea typeface="+mn-ea"/>
              <a:cs typeface="+mn-cs"/>
            </a:endParaRPr>
          </a:p>
          <a:p>
            <a:endParaRPr lang="nb-NO" sz="800" kern="1200" dirty="0" smtClean="0">
              <a:solidFill>
                <a:schemeClr val="tx1"/>
              </a:solidFill>
              <a:effectLst/>
              <a:latin typeface="+mn-lt"/>
              <a:ea typeface="+mn-ea"/>
              <a:cs typeface="+mn-cs"/>
            </a:endParaRPr>
          </a:p>
          <a:p>
            <a:r>
              <a:rPr lang="nb-NO" sz="800" b="1" kern="1200" dirty="0" smtClean="0">
                <a:solidFill>
                  <a:schemeClr val="tx1"/>
                </a:solidFill>
                <a:effectLst/>
                <a:latin typeface="+mn-lt"/>
                <a:ea typeface="+mn-ea"/>
                <a:cs typeface="+mn-cs"/>
              </a:rPr>
              <a:t>KLIKK</a:t>
            </a:r>
          </a:p>
        </p:txBody>
      </p:sp>
      <p:sp>
        <p:nvSpPr>
          <p:cNvPr id="4" name="Plassholder for lysbildenummer 3"/>
          <p:cNvSpPr>
            <a:spLocks noGrp="1"/>
          </p:cNvSpPr>
          <p:nvPr>
            <p:ph type="sldNum" sz="quarter" idx="10"/>
          </p:nvPr>
        </p:nvSpPr>
        <p:spPr/>
        <p:txBody>
          <a:bodyPr/>
          <a:lstStyle/>
          <a:p>
            <a:fld id="{A8BDCC2E-1A7C-4D65-88AC-DCE945179A75}" type="slidenum">
              <a:rPr lang="nb-NO" smtClean="0"/>
              <a:t>10</a:t>
            </a:fld>
            <a:endParaRPr lang="nb-NO"/>
          </a:p>
        </p:txBody>
      </p:sp>
    </p:spTree>
    <p:extLst>
      <p:ext uri="{BB962C8B-B14F-4D97-AF65-F5344CB8AC3E}">
        <p14:creationId xmlns:p14="http://schemas.microsoft.com/office/powerpoint/2010/main" val="40981308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7.svg"/><Relationship Id="rId5" Type="http://schemas.openxmlformats.org/officeDocument/2006/relationships/image" Target="../media/image17.png"/><Relationship Id="rId4"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0.sv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7.svg"/><Relationship Id="rId5" Type="http://schemas.openxmlformats.org/officeDocument/2006/relationships/image" Target="../media/image17.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pic>
        <p:nvPicPr>
          <p:cNvPr id="15" name="delta_1" hidden="1">
            <a:extLst>
              <a:ext uri="{FF2B5EF4-FFF2-40B4-BE49-F238E27FC236}">
                <a16:creationId xmlns:a16="http://schemas.microsoft.com/office/drawing/2014/main" id="{D9783D6D-04D3-477B-8676-A986D2057F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8" y="0"/>
            <a:ext cx="12190907" cy="6858000"/>
          </a:xfrm>
          <a:prstGeom prst="rect">
            <a:avLst/>
          </a:prstGeom>
        </p:spPr>
      </p:pic>
      <p:pic>
        <p:nvPicPr>
          <p:cNvPr id="19" name="delta_2" hidden="1">
            <a:extLst>
              <a:ext uri="{FF2B5EF4-FFF2-40B4-BE49-F238E27FC236}">
                <a16:creationId xmlns:a16="http://schemas.microsoft.com/office/drawing/2014/main" id="{48F5541E-36C1-47C2-B9D9-A6799A7E12A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4"/>
            <a:ext cx="12192000" cy="6857972"/>
          </a:xfrm>
          <a:prstGeom prst="rect">
            <a:avLst/>
          </a:prstGeom>
        </p:spPr>
      </p:pic>
      <p:pic>
        <p:nvPicPr>
          <p:cNvPr id="21" name="delta_3" hidden="1">
            <a:extLst>
              <a:ext uri="{FF2B5EF4-FFF2-40B4-BE49-F238E27FC236}">
                <a16:creationId xmlns:a16="http://schemas.microsoft.com/office/drawing/2014/main" id="{2FC8FA7E-A584-474D-A310-B7204992760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14"/>
            <a:ext cx="12192000" cy="6857972"/>
          </a:xfrm>
          <a:prstGeom prst="rect">
            <a:avLst/>
          </a:prstGeom>
        </p:spPr>
      </p:pic>
      <p:sp>
        <p:nvSpPr>
          <p:cNvPr id="2" name="Title 1"/>
          <p:cNvSpPr>
            <a:spLocks noGrp="1"/>
          </p:cNvSpPr>
          <p:nvPr>
            <p:ph type="ctrTitle"/>
          </p:nvPr>
        </p:nvSpPr>
        <p:spPr>
          <a:xfrm>
            <a:off x="1026172" y="2503487"/>
            <a:ext cx="5301813" cy="1399056"/>
          </a:xfrm>
        </p:spPr>
        <p:txBody>
          <a:bodyPr anchor="b">
            <a:normAutofit/>
          </a:bodyPr>
          <a:lstStyle>
            <a:lvl1pPr algn="l">
              <a:defRPr sz="4126"/>
            </a:lvl1pPr>
          </a:lstStyle>
          <a:p>
            <a:r>
              <a:rPr lang="nb-NO" smtClean="0"/>
              <a:t>Klikk for å redigere tittelstil</a:t>
            </a:r>
            <a:endParaRPr lang="en-US" dirty="0"/>
          </a:p>
        </p:txBody>
      </p:sp>
      <p:sp>
        <p:nvSpPr>
          <p:cNvPr id="3" name="Subtitle 2"/>
          <p:cNvSpPr>
            <a:spLocks noGrp="1"/>
          </p:cNvSpPr>
          <p:nvPr>
            <p:ph type="subTitle" idx="1"/>
          </p:nvPr>
        </p:nvSpPr>
        <p:spPr>
          <a:xfrm>
            <a:off x="1026171" y="3905313"/>
            <a:ext cx="5301814" cy="608477"/>
          </a:xfrm>
        </p:spPr>
        <p:txBody>
          <a:bodyPr>
            <a:normAutofit/>
          </a:bodyPr>
          <a:lstStyle>
            <a:lvl1pPr marL="0" indent="0" algn="l">
              <a:buNone/>
              <a:defRPr sz="3001"/>
            </a:lvl1pPr>
            <a:lvl2pPr marL="457242" indent="0" algn="ctr">
              <a:buNone/>
              <a:defRPr sz="2000"/>
            </a:lvl2pPr>
            <a:lvl3pPr marL="914484" indent="0" algn="ctr">
              <a:buNone/>
              <a:defRPr sz="1800"/>
            </a:lvl3pPr>
            <a:lvl4pPr marL="1371726" indent="0" algn="ctr">
              <a:buNone/>
              <a:defRPr sz="1600"/>
            </a:lvl4pPr>
            <a:lvl5pPr marL="1828968" indent="0" algn="ctr">
              <a:buNone/>
              <a:defRPr sz="1600"/>
            </a:lvl5pPr>
            <a:lvl6pPr marL="2286209" indent="0" algn="ctr">
              <a:buNone/>
              <a:defRPr sz="1600"/>
            </a:lvl6pPr>
            <a:lvl7pPr marL="2743451" indent="0" algn="ctr">
              <a:buNone/>
              <a:defRPr sz="1600"/>
            </a:lvl7pPr>
            <a:lvl8pPr marL="3200693" indent="0" algn="ctr">
              <a:buNone/>
              <a:defRPr sz="1600"/>
            </a:lvl8pPr>
            <a:lvl9pPr marL="3657935" indent="0" algn="ctr">
              <a:buNone/>
              <a:defRPr sz="1600"/>
            </a:lvl9pPr>
          </a:lstStyle>
          <a:p>
            <a:r>
              <a:rPr lang="nb-NO" smtClean="0"/>
              <a:t>Klikk for å redigere undertittelstil i malen</a:t>
            </a:r>
            <a:endParaRPr lang="en-US" dirty="0"/>
          </a:p>
        </p:txBody>
      </p:sp>
      <p:sp>
        <p:nvSpPr>
          <p:cNvPr id="5" name="Footer Placeholder 4"/>
          <p:cNvSpPr>
            <a:spLocks noGrp="1"/>
          </p:cNvSpPr>
          <p:nvPr>
            <p:ph type="ftr" sz="quarter" idx="11"/>
          </p:nvPr>
        </p:nvSpPr>
        <p:spPr>
          <a:xfrm>
            <a:off x="1004480" y="4625201"/>
            <a:ext cx="4114800" cy="365125"/>
          </a:xfrm>
        </p:spPr>
        <p:txBody>
          <a:bodyPr/>
          <a:lstStyle>
            <a:lvl1pPr algn="l">
              <a:defRPr sz="1125">
                <a:solidFill>
                  <a:schemeClr val="tx1"/>
                </a:solidFill>
                <a:latin typeface="+mn-lt"/>
              </a:defRPr>
            </a:lvl1pPr>
          </a:lstStyle>
          <a:p>
            <a:r>
              <a:rPr lang="nb-NO" dirty="0"/>
              <a:t>Navn på samling eller sted, </a:t>
            </a:r>
            <a:r>
              <a:rPr lang="nb-NO" dirty="0" err="1"/>
              <a:t>dd.mm.åå</a:t>
            </a:r>
            <a:endParaRPr lang="nb-NO" dirty="0"/>
          </a:p>
        </p:txBody>
      </p:sp>
      <p:pic>
        <p:nvPicPr>
          <p:cNvPr id="13" name="delta_logo">
            <a:extLst>
              <a:ext uri="{FF2B5EF4-FFF2-40B4-BE49-F238E27FC236}">
                <a16:creationId xmlns:a16="http://schemas.microsoft.com/office/drawing/2014/main" id="{BE4934D5-381A-4A52-A463-C5B81CFC81A2}"/>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1036889" y="792322"/>
            <a:ext cx="1485225" cy="511008"/>
          </a:xfrm>
          <a:prstGeom prst="rect">
            <a:avLst/>
          </a:prstGeom>
        </p:spPr>
      </p:pic>
      <p:sp>
        <p:nvSpPr>
          <p:cNvPr id="10" name="delta_tagline">
            <a:extLst>
              <a:ext uri="{FF2B5EF4-FFF2-40B4-BE49-F238E27FC236}">
                <a16:creationId xmlns:a16="http://schemas.microsoft.com/office/drawing/2014/main" id="{3417D788-F610-4A97-BE31-03E10056B7B0}"/>
              </a:ext>
            </a:extLst>
          </p:cNvPr>
          <p:cNvSpPr txBox="1"/>
          <p:nvPr userDrawn="1"/>
        </p:nvSpPr>
        <p:spPr>
          <a:xfrm>
            <a:off x="952092" y="6122610"/>
            <a:ext cx="3862717" cy="323165"/>
          </a:xfrm>
          <a:prstGeom prst="rect">
            <a:avLst/>
          </a:prstGeom>
          <a:noFill/>
        </p:spPr>
        <p:txBody>
          <a:bodyPr wrap="square" rtlCol="0">
            <a:spAutoFit/>
          </a:bodyPr>
          <a:lstStyle/>
          <a:p>
            <a:r>
              <a:rPr lang="nb-NO" sz="1500" dirty="0">
                <a:solidFill>
                  <a:schemeClr val="accent1"/>
                </a:solidFill>
                <a:latin typeface="+mj-lt"/>
              </a:rPr>
              <a:t>Delta – en arbeidstakerorganisasjon i YS</a:t>
            </a:r>
          </a:p>
        </p:txBody>
      </p:sp>
    </p:spTree>
    <p:extLst>
      <p:ext uri="{BB962C8B-B14F-4D97-AF65-F5344CB8AC3E}">
        <p14:creationId xmlns:p14="http://schemas.microsoft.com/office/powerpoint/2010/main" val="20167211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itat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0067" y="1901867"/>
            <a:ext cx="7881050" cy="2478662"/>
          </a:xfrm>
        </p:spPr>
        <p:txBody>
          <a:bodyPr>
            <a:normAutofit/>
          </a:bodyPr>
          <a:lstStyle>
            <a:lvl1pPr>
              <a:defRPr sz="3001">
                <a:solidFill>
                  <a:srgbClr val="002244"/>
                </a:solidFill>
              </a:defRPr>
            </a:lvl1pPr>
          </a:lstStyle>
          <a:p>
            <a:r>
              <a:rPr lang="en-US" dirty="0"/>
              <a:t>«</a:t>
            </a:r>
            <a:r>
              <a:rPr lang="en-US" dirty="0" err="1"/>
              <a:t>Sitat</a:t>
            </a:r>
            <a:r>
              <a:rPr lang="en-US" dirty="0"/>
              <a:t>»</a:t>
            </a:r>
          </a:p>
        </p:txBody>
      </p:sp>
      <p:sp>
        <p:nvSpPr>
          <p:cNvPr id="8" name="Text Placeholder 7">
            <a:extLst>
              <a:ext uri="{FF2B5EF4-FFF2-40B4-BE49-F238E27FC236}">
                <a16:creationId xmlns:a16="http://schemas.microsoft.com/office/drawing/2014/main" id="{A531674A-B7D4-42C6-81A6-088A507B4817}"/>
              </a:ext>
            </a:extLst>
          </p:cNvPr>
          <p:cNvSpPr>
            <a:spLocks noGrp="1"/>
          </p:cNvSpPr>
          <p:nvPr>
            <p:ph type="body" sz="quarter" idx="13" hasCustomPrompt="1"/>
          </p:nvPr>
        </p:nvSpPr>
        <p:spPr>
          <a:xfrm>
            <a:off x="1020067" y="4558674"/>
            <a:ext cx="7881050" cy="494854"/>
          </a:xfrm>
        </p:spPr>
        <p:txBody>
          <a:bodyPr anchor="t">
            <a:normAutofit/>
          </a:bodyPr>
          <a:lstStyle>
            <a:lvl1pPr marL="0" indent="0">
              <a:buNone/>
              <a:defRPr sz="1125">
                <a:solidFill>
                  <a:srgbClr val="002244"/>
                </a:solidFill>
              </a:defRPr>
            </a:lvl1pPr>
          </a:lstStyle>
          <a:p>
            <a:pPr lvl="0"/>
            <a:r>
              <a:rPr lang="nb-NO" dirty="0"/>
              <a:t>Navn, tittel</a:t>
            </a:r>
          </a:p>
        </p:txBody>
      </p:sp>
      <p:pic>
        <p:nvPicPr>
          <p:cNvPr id="11" name="Graphic 1">
            <a:extLst>
              <a:ext uri="{FF2B5EF4-FFF2-40B4-BE49-F238E27FC236}">
                <a16:creationId xmlns:a16="http://schemas.microsoft.com/office/drawing/2014/main" id="{CF62E954-A893-49A7-8B71-F1F292AE678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40502" y="5995800"/>
            <a:ext cx="1043398" cy="358992"/>
          </a:xfrm>
          <a:prstGeom prst="rect">
            <a:avLst/>
          </a:prstGeom>
        </p:spPr>
      </p:pic>
      <p:sp>
        <p:nvSpPr>
          <p:cNvPr id="6" name="TekstSylinder 5">
            <a:extLst>
              <a:ext uri="{FF2B5EF4-FFF2-40B4-BE49-F238E27FC236}">
                <a16:creationId xmlns:a16="http://schemas.microsoft.com/office/drawing/2014/main" id="{0451B00F-B4D1-4F52-BC10-290B85CE67D2}"/>
              </a:ext>
            </a:extLst>
          </p:cNvPr>
          <p:cNvSpPr txBox="1"/>
          <p:nvPr userDrawn="1"/>
        </p:nvSpPr>
        <p:spPr>
          <a:xfrm>
            <a:off x="8511841" y="6169058"/>
            <a:ext cx="2743200" cy="265457"/>
          </a:xfrm>
          <a:prstGeom prst="rect">
            <a:avLst/>
          </a:prstGeom>
          <a:noFill/>
        </p:spPr>
        <p:txBody>
          <a:bodyPr wrap="square" rtlCol="0">
            <a:spAutoFit/>
          </a:bodyPr>
          <a:lstStyle/>
          <a:p>
            <a:r>
              <a:rPr lang="nb-NO" sz="1125" dirty="0">
                <a:solidFill>
                  <a:schemeClr val="accent1"/>
                </a:solidFill>
                <a:latin typeface="+mj-lt"/>
              </a:rPr>
              <a:t>Delta – en arbeidstakerorganisasjon i YS</a:t>
            </a:r>
          </a:p>
        </p:txBody>
      </p:sp>
    </p:spTree>
    <p:extLst>
      <p:ext uri="{BB962C8B-B14F-4D97-AF65-F5344CB8AC3E}">
        <p14:creationId xmlns:p14="http://schemas.microsoft.com/office/powerpoint/2010/main" val="2467661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tel, innhold og bilde">
    <p:bg>
      <p:bgPr>
        <a:solidFill>
          <a:srgbClr val="F6FAFC"/>
        </a:solidFill>
        <a:effectLst/>
      </p:bgPr>
    </p:bg>
    <p:spTree>
      <p:nvGrpSpPr>
        <p:cNvPr id="1" name=""/>
        <p:cNvGrpSpPr/>
        <p:nvPr/>
      </p:nvGrpSpPr>
      <p:grpSpPr>
        <a:xfrm>
          <a:off x="0" y="0"/>
          <a:ext cx="0" cy="0"/>
          <a:chOff x="0" y="0"/>
          <a:chExt cx="0" cy="0"/>
        </a:xfrm>
      </p:grpSpPr>
      <p:sp>
        <p:nvSpPr>
          <p:cNvPr id="11" name="Freeform: Shape 11">
            <a:extLst>
              <a:ext uri="{FF2B5EF4-FFF2-40B4-BE49-F238E27FC236}">
                <a16:creationId xmlns:a16="http://schemas.microsoft.com/office/drawing/2014/main" id="{057FA7D9-1AA5-4C65-984E-774994F06AE6}"/>
              </a:ext>
            </a:extLst>
          </p:cNvPr>
          <p:cNvSpPr>
            <a:spLocks noGrp="1"/>
          </p:cNvSpPr>
          <p:nvPr>
            <p:ph type="pic" sz="quarter" idx="13"/>
          </p:nvPr>
        </p:nvSpPr>
        <p:spPr>
          <a:xfrm>
            <a:off x="7311076" y="0"/>
            <a:ext cx="4880925" cy="6856490"/>
          </a:xfrm>
          <a:custGeom>
            <a:avLst/>
            <a:gdLst>
              <a:gd name="connsiteX0" fmla="*/ 2985096 w 13013894"/>
              <a:gd name="connsiteY0" fmla="*/ 0 h 18280800"/>
              <a:gd name="connsiteX1" fmla="*/ 13013894 w 13013894"/>
              <a:gd name="connsiteY1" fmla="*/ 0 h 18280800"/>
              <a:gd name="connsiteX2" fmla="*/ 13013894 w 13013894"/>
              <a:gd name="connsiteY2" fmla="*/ 18280800 h 18280800"/>
              <a:gd name="connsiteX3" fmla="*/ 2985096 w 13013894"/>
              <a:gd name="connsiteY3" fmla="*/ 18280800 h 18280800"/>
              <a:gd name="connsiteX4" fmla="*/ 0 w 13013894"/>
              <a:gd name="connsiteY4" fmla="*/ 9140400 h 18280800"/>
              <a:gd name="connsiteX5" fmla="*/ 2985096 w 13013894"/>
              <a:gd name="connsiteY5" fmla="*/ 0 h 1828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13894" h="18280800">
                <a:moveTo>
                  <a:pt x="2985096" y="0"/>
                </a:moveTo>
                <a:lnTo>
                  <a:pt x="13013894" y="0"/>
                </a:lnTo>
                <a:lnTo>
                  <a:pt x="13013894" y="18280800"/>
                </a:lnTo>
                <a:lnTo>
                  <a:pt x="2985096" y="18280800"/>
                </a:lnTo>
                <a:cubicBezTo>
                  <a:pt x="1108968" y="15721488"/>
                  <a:pt x="0" y="12560433"/>
                  <a:pt x="0" y="9140400"/>
                </a:cubicBezTo>
                <a:cubicBezTo>
                  <a:pt x="0" y="5720368"/>
                  <a:pt x="1108968" y="2559312"/>
                  <a:pt x="2985096" y="0"/>
                </a:cubicBezTo>
                <a:close/>
              </a:path>
            </a:pathLst>
          </a:custGeom>
          <a:solidFill>
            <a:schemeClr val="accent1"/>
          </a:solidFill>
        </p:spPr>
        <p:txBody>
          <a:bodyPr wrap="square" lIns="91440" tIns="45720" rIns="91440" bIns="45720">
            <a:noAutofit/>
          </a:bodyPr>
          <a:lstStyle/>
          <a:p>
            <a:r>
              <a:rPr lang="nb-NO" smtClean="0"/>
              <a:t>Klikk ikonet for å legge til et bilde</a:t>
            </a:r>
            <a:endParaRPr lang="nb-NO"/>
          </a:p>
        </p:txBody>
      </p:sp>
      <p:sp>
        <p:nvSpPr>
          <p:cNvPr id="3" name="Content Placeholder 2"/>
          <p:cNvSpPr>
            <a:spLocks noGrp="1"/>
          </p:cNvSpPr>
          <p:nvPr>
            <p:ph sz="half" idx="1"/>
          </p:nvPr>
        </p:nvSpPr>
        <p:spPr>
          <a:xfrm>
            <a:off x="1004480" y="2260415"/>
            <a:ext cx="5667461" cy="3351650"/>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12" name="Title 1">
            <a:extLst>
              <a:ext uri="{FF2B5EF4-FFF2-40B4-BE49-F238E27FC236}">
                <a16:creationId xmlns:a16="http://schemas.microsoft.com/office/drawing/2014/main" id="{BCA9C661-A9AD-4C5E-844D-3AB4A0DFC249}"/>
              </a:ext>
            </a:extLst>
          </p:cNvPr>
          <p:cNvSpPr>
            <a:spLocks noGrp="1"/>
          </p:cNvSpPr>
          <p:nvPr>
            <p:ph type="title"/>
          </p:nvPr>
        </p:nvSpPr>
        <p:spPr>
          <a:xfrm>
            <a:off x="1004480" y="332567"/>
            <a:ext cx="5667461" cy="941646"/>
          </a:xfrm>
        </p:spPr>
        <p:txBody>
          <a:bodyPr/>
          <a:lstStyle/>
          <a:p>
            <a:r>
              <a:rPr lang="nb-NO" smtClean="0"/>
              <a:t>Klikk for å redigere tittelstil</a:t>
            </a:r>
            <a:endParaRPr lang="en-US" dirty="0"/>
          </a:p>
        </p:txBody>
      </p:sp>
      <p:sp>
        <p:nvSpPr>
          <p:cNvPr id="13" name="Text Placeholder 7">
            <a:extLst>
              <a:ext uri="{FF2B5EF4-FFF2-40B4-BE49-F238E27FC236}">
                <a16:creationId xmlns:a16="http://schemas.microsoft.com/office/drawing/2014/main" id="{4186411B-78AD-469D-8335-559CB358CCC0}"/>
              </a:ext>
            </a:extLst>
          </p:cNvPr>
          <p:cNvSpPr>
            <a:spLocks noGrp="1"/>
          </p:cNvSpPr>
          <p:nvPr>
            <p:ph type="body" sz="quarter" idx="14"/>
          </p:nvPr>
        </p:nvSpPr>
        <p:spPr>
          <a:xfrm>
            <a:off x="1004480" y="1243398"/>
            <a:ext cx="5667461" cy="494854"/>
          </a:xfrm>
        </p:spPr>
        <p:txBody>
          <a:bodyPr anchor="b">
            <a:normAutofit/>
          </a:bodyPr>
          <a:lstStyle>
            <a:lvl1pPr marL="0" indent="0">
              <a:buNone/>
              <a:defRPr sz="3001"/>
            </a:lvl1pPr>
          </a:lstStyle>
          <a:p>
            <a:pPr lvl="0"/>
            <a:r>
              <a:rPr lang="nb-NO" smtClean="0"/>
              <a:t>Rediger tekststiler i malen</a:t>
            </a:r>
          </a:p>
        </p:txBody>
      </p:sp>
      <p:sp>
        <p:nvSpPr>
          <p:cNvPr id="15" name="TekstSylinder 14">
            <a:extLst>
              <a:ext uri="{FF2B5EF4-FFF2-40B4-BE49-F238E27FC236}">
                <a16:creationId xmlns:a16="http://schemas.microsoft.com/office/drawing/2014/main" id="{B579690F-3731-47DC-9120-38AC9F5C7633}"/>
              </a:ext>
            </a:extLst>
          </p:cNvPr>
          <p:cNvSpPr txBox="1"/>
          <p:nvPr userDrawn="1"/>
        </p:nvSpPr>
        <p:spPr>
          <a:xfrm>
            <a:off x="4342359" y="6168653"/>
            <a:ext cx="2766723" cy="265457"/>
          </a:xfrm>
          <a:prstGeom prst="rect">
            <a:avLst/>
          </a:prstGeom>
          <a:noFill/>
        </p:spPr>
        <p:txBody>
          <a:bodyPr wrap="square" rtlCol="0">
            <a:spAutoFit/>
          </a:bodyPr>
          <a:lstStyle/>
          <a:p>
            <a:r>
              <a:rPr lang="nb-NO" sz="1125" dirty="0">
                <a:solidFill>
                  <a:schemeClr val="accent1"/>
                </a:solidFill>
                <a:latin typeface="+mj-lt"/>
              </a:rPr>
              <a:t>Delta – en arbeidstakerorganisasjon i YS</a:t>
            </a:r>
          </a:p>
        </p:txBody>
      </p:sp>
    </p:spTree>
    <p:extLst>
      <p:ext uri="{BB962C8B-B14F-4D97-AF65-F5344CB8AC3E}">
        <p14:creationId xmlns:p14="http://schemas.microsoft.com/office/powerpoint/2010/main" val="206425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ilde, tittel og innhold">
    <p:bg>
      <p:bgPr>
        <a:solidFill>
          <a:srgbClr val="F6FAFC"/>
        </a:solidFill>
        <a:effectLst/>
      </p:bgPr>
    </p:bg>
    <p:spTree>
      <p:nvGrpSpPr>
        <p:cNvPr id="1" name=""/>
        <p:cNvGrpSpPr/>
        <p:nvPr/>
      </p:nvGrpSpPr>
      <p:grpSpPr>
        <a:xfrm>
          <a:off x="0" y="0"/>
          <a:ext cx="0" cy="0"/>
          <a:chOff x="0" y="0"/>
          <a:chExt cx="0" cy="0"/>
        </a:xfrm>
      </p:grpSpPr>
      <p:sp>
        <p:nvSpPr>
          <p:cNvPr id="7" name="Freeform: Shape 9">
            <a:extLst>
              <a:ext uri="{FF2B5EF4-FFF2-40B4-BE49-F238E27FC236}">
                <a16:creationId xmlns:a16="http://schemas.microsoft.com/office/drawing/2014/main" id="{521DC98E-DC3F-4B18-AEF0-4D076EC8D0C6}"/>
              </a:ext>
            </a:extLst>
          </p:cNvPr>
          <p:cNvSpPr>
            <a:spLocks noGrp="1"/>
          </p:cNvSpPr>
          <p:nvPr>
            <p:ph type="pic" sz="quarter" idx="15"/>
          </p:nvPr>
        </p:nvSpPr>
        <p:spPr>
          <a:xfrm>
            <a:off x="1" y="1"/>
            <a:ext cx="4919174" cy="6857841"/>
          </a:xfrm>
          <a:custGeom>
            <a:avLst/>
            <a:gdLst>
              <a:gd name="connsiteX0" fmla="*/ 0 w 13115877"/>
              <a:gd name="connsiteY0" fmla="*/ 0 h 18284400"/>
              <a:gd name="connsiteX1" fmla="*/ 10107977 w 13115877"/>
              <a:gd name="connsiteY1" fmla="*/ 0 h 18284400"/>
              <a:gd name="connsiteX2" fmla="*/ 10453295 w 13115877"/>
              <a:gd name="connsiteY2" fmla="*/ 486934 h 18284400"/>
              <a:gd name="connsiteX3" fmla="*/ 13115877 w 13115877"/>
              <a:gd name="connsiteY3" fmla="*/ 9142199 h 18284400"/>
              <a:gd name="connsiteX4" fmla="*/ 10107976 w 13115877"/>
              <a:gd name="connsiteY4" fmla="*/ 18284400 h 18284400"/>
              <a:gd name="connsiteX5" fmla="*/ 0 w 13115877"/>
              <a:gd name="connsiteY5" fmla="*/ 18284400 h 1828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15877" h="18284400">
                <a:moveTo>
                  <a:pt x="0" y="0"/>
                </a:moveTo>
                <a:lnTo>
                  <a:pt x="10107977" y="0"/>
                </a:lnTo>
                <a:lnTo>
                  <a:pt x="10453295" y="486934"/>
                </a:lnTo>
                <a:cubicBezTo>
                  <a:pt x="12133753" y="2956037"/>
                  <a:pt x="13115877" y="5935287"/>
                  <a:pt x="13115877" y="9142199"/>
                </a:cubicBezTo>
                <a:cubicBezTo>
                  <a:pt x="13115877" y="12562905"/>
                  <a:pt x="11998438" y="15724583"/>
                  <a:pt x="10107976" y="18284400"/>
                </a:cubicBezTo>
                <a:lnTo>
                  <a:pt x="0" y="18284400"/>
                </a:lnTo>
                <a:close/>
              </a:path>
            </a:pathLst>
          </a:custGeom>
          <a:solidFill>
            <a:schemeClr val="accent1"/>
          </a:solidFill>
        </p:spPr>
        <p:txBody>
          <a:bodyPr wrap="square" lIns="91440" tIns="45720" rIns="91440" bIns="45720">
            <a:noAutofit/>
          </a:bodyPr>
          <a:lstStyle/>
          <a:p>
            <a:r>
              <a:rPr lang="nb-NO" smtClean="0"/>
              <a:t>Klikk ikonet for å legge til et bilde</a:t>
            </a:r>
            <a:endParaRPr lang="nb-NO"/>
          </a:p>
        </p:txBody>
      </p:sp>
      <p:sp>
        <p:nvSpPr>
          <p:cNvPr id="3" name="Content Placeholder 2"/>
          <p:cNvSpPr>
            <a:spLocks noGrp="1"/>
          </p:cNvSpPr>
          <p:nvPr>
            <p:ph sz="half" idx="1"/>
          </p:nvPr>
        </p:nvSpPr>
        <p:spPr>
          <a:xfrm>
            <a:off x="5182238" y="2260415"/>
            <a:ext cx="5667461" cy="3351650"/>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12" name="Title 1">
            <a:extLst>
              <a:ext uri="{FF2B5EF4-FFF2-40B4-BE49-F238E27FC236}">
                <a16:creationId xmlns:a16="http://schemas.microsoft.com/office/drawing/2014/main" id="{BCA9C661-A9AD-4C5E-844D-3AB4A0DFC249}"/>
              </a:ext>
            </a:extLst>
          </p:cNvPr>
          <p:cNvSpPr>
            <a:spLocks noGrp="1"/>
          </p:cNvSpPr>
          <p:nvPr>
            <p:ph type="title"/>
          </p:nvPr>
        </p:nvSpPr>
        <p:spPr>
          <a:xfrm>
            <a:off x="5182238" y="332567"/>
            <a:ext cx="5667461" cy="941646"/>
          </a:xfrm>
        </p:spPr>
        <p:txBody>
          <a:bodyPr/>
          <a:lstStyle/>
          <a:p>
            <a:r>
              <a:rPr lang="nb-NO" smtClean="0"/>
              <a:t>Klikk for å redigere tittelstil</a:t>
            </a:r>
            <a:endParaRPr lang="en-US" dirty="0"/>
          </a:p>
        </p:txBody>
      </p:sp>
      <p:sp>
        <p:nvSpPr>
          <p:cNvPr id="13" name="Text Placeholder 7">
            <a:extLst>
              <a:ext uri="{FF2B5EF4-FFF2-40B4-BE49-F238E27FC236}">
                <a16:creationId xmlns:a16="http://schemas.microsoft.com/office/drawing/2014/main" id="{4186411B-78AD-469D-8335-559CB358CCC0}"/>
              </a:ext>
            </a:extLst>
          </p:cNvPr>
          <p:cNvSpPr>
            <a:spLocks noGrp="1"/>
          </p:cNvSpPr>
          <p:nvPr>
            <p:ph type="body" sz="quarter" idx="14"/>
          </p:nvPr>
        </p:nvSpPr>
        <p:spPr>
          <a:xfrm>
            <a:off x="5182238" y="1243398"/>
            <a:ext cx="5667461" cy="494854"/>
          </a:xfrm>
        </p:spPr>
        <p:txBody>
          <a:bodyPr anchor="b">
            <a:normAutofit/>
          </a:bodyPr>
          <a:lstStyle>
            <a:lvl1pPr marL="0" indent="0">
              <a:buNone/>
              <a:defRPr sz="3001"/>
            </a:lvl1pPr>
          </a:lstStyle>
          <a:p>
            <a:pPr lvl="0"/>
            <a:r>
              <a:rPr lang="nb-NO" smtClean="0"/>
              <a:t>Rediger tekststiler i malen</a:t>
            </a:r>
          </a:p>
        </p:txBody>
      </p:sp>
      <p:pic>
        <p:nvPicPr>
          <p:cNvPr id="10" name="Graphic 1">
            <a:extLst>
              <a:ext uri="{FF2B5EF4-FFF2-40B4-BE49-F238E27FC236}">
                <a16:creationId xmlns:a16="http://schemas.microsoft.com/office/drawing/2014/main" id="{FD4B648F-0394-4A69-8911-F912341CBE8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5210816" y="5995800"/>
            <a:ext cx="1043398" cy="358992"/>
          </a:xfrm>
          <a:prstGeom prst="rect">
            <a:avLst/>
          </a:prstGeom>
        </p:spPr>
      </p:pic>
      <p:sp>
        <p:nvSpPr>
          <p:cNvPr id="8" name="TekstSylinder 7">
            <a:extLst>
              <a:ext uri="{FF2B5EF4-FFF2-40B4-BE49-F238E27FC236}">
                <a16:creationId xmlns:a16="http://schemas.microsoft.com/office/drawing/2014/main" id="{8CE6A217-D014-41A7-A882-B2186B55AE61}"/>
              </a:ext>
            </a:extLst>
          </p:cNvPr>
          <p:cNvSpPr txBox="1"/>
          <p:nvPr userDrawn="1"/>
        </p:nvSpPr>
        <p:spPr>
          <a:xfrm>
            <a:off x="8511841" y="6169058"/>
            <a:ext cx="2743200" cy="265457"/>
          </a:xfrm>
          <a:prstGeom prst="rect">
            <a:avLst/>
          </a:prstGeom>
          <a:noFill/>
        </p:spPr>
        <p:txBody>
          <a:bodyPr wrap="square" rtlCol="0">
            <a:spAutoFit/>
          </a:bodyPr>
          <a:lstStyle/>
          <a:p>
            <a:r>
              <a:rPr lang="nb-NO" sz="1125" dirty="0">
                <a:solidFill>
                  <a:schemeClr val="accent1"/>
                </a:solidFill>
                <a:latin typeface="+mj-lt"/>
              </a:rPr>
              <a:t>Delta – en arbeidstakerorganisasjon i YS</a:t>
            </a:r>
          </a:p>
        </p:txBody>
      </p:sp>
    </p:spTree>
    <p:extLst>
      <p:ext uri="{BB962C8B-B14F-4D97-AF65-F5344CB8AC3E}">
        <p14:creationId xmlns:p14="http://schemas.microsoft.com/office/powerpoint/2010/main" val="231863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Heldekkende bil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273F43A-2B6B-4D0F-9CAE-3E2F49E63595}"/>
              </a:ext>
            </a:extLst>
          </p:cNvPr>
          <p:cNvSpPr>
            <a:spLocks noGrp="1"/>
          </p:cNvSpPr>
          <p:nvPr>
            <p:ph type="pic" sz="quarter" idx="13"/>
          </p:nvPr>
        </p:nvSpPr>
        <p:spPr>
          <a:xfrm>
            <a:off x="0" y="0"/>
            <a:ext cx="12192000" cy="6858000"/>
          </a:xfrm>
          <a:prstGeom prst="rect">
            <a:avLst/>
          </a:prstGeom>
        </p:spPr>
        <p:txBody>
          <a:bodyPr lIns="91440" tIns="45720" rIns="91440" bIns="45720"/>
          <a:lstStyle/>
          <a:p>
            <a:r>
              <a:rPr lang="nb-NO" smtClean="0"/>
              <a:t>Klikk ikonet for å legge til et bilde</a:t>
            </a:r>
            <a:endParaRPr lang="nb-NO"/>
          </a:p>
        </p:txBody>
      </p:sp>
    </p:spTree>
    <p:extLst>
      <p:ext uri="{BB962C8B-B14F-4D97-AF65-F5344CB8AC3E}">
        <p14:creationId xmlns:p14="http://schemas.microsoft.com/office/powerpoint/2010/main" val="1960866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Date Placeholder 2"/>
          <p:cNvSpPr>
            <a:spLocks noGrp="1"/>
          </p:cNvSpPr>
          <p:nvPr>
            <p:ph type="dt" sz="half" idx="10"/>
          </p:nvPr>
        </p:nvSpPr>
        <p:spPr/>
        <p:txBody>
          <a:bodyPr/>
          <a:lstStyle/>
          <a:p>
            <a:fld id="{CB3C4099-E52B-496F-893E-EC94253A009A}" type="datetimeFigureOut">
              <a:rPr lang="nb-NO" smtClean="0"/>
              <a:t>23.09.2019</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D98561C7-611F-4E7B-9F63-32A1711305D7}" type="slidenum">
              <a:rPr lang="nb-NO" smtClean="0"/>
              <a:t>‹#›</a:t>
            </a:fld>
            <a:endParaRPr lang="nb-NO"/>
          </a:p>
        </p:txBody>
      </p:sp>
    </p:spTree>
    <p:extLst>
      <p:ext uri="{BB962C8B-B14F-4D97-AF65-F5344CB8AC3E}">
        <p14:creationId xmlns:p14="http://schemas.microsoft.com/office/powerpoint/2010/main" val="128236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reserve="1">
  <p:cSld name="Avslutning">
    <p:spTree>
      <p:nvGrpSpPr>
        <p:cNvPr id="1" name=""/>
        <p:cNvGrpSpPr/>
        <p:nvPr/>
      </p:nvGrpSpPr>
      <p:grpSpPr>
        <a:xfrm>
          <a:off x="0" y="0"/>
          <a:ext cx="0" cy="0"/>
          <a:chOff x="0" y="0"/>
          <a:chExt cx="0" cy="0"/>
        </a:xfrm>
      </p:grpSpPr>
      <p:pic>
        <p:nvPicPr>
          <p:cNvPr id="19" name="delta_1" hidden="1">
            <a:extLst>
              <a:ext uri="{FF2B5EF4-FFF2-40B4-BE49-F238E27FC236}">
                <a16:creationId xmlns:a16="http://schemas.microsoft.com/office/drawing/2014/main" id="{75133AE1-3715-45B0-A1FB-11069C04C9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4"/>
            <a:ext cx="12192000" cy="6857972"/>
          </a:xfrm>
          <a:prstGeom prst="rect">
            <a:avLst/>
          </a:prstGeom>
        </p:spPr>
      </p:pic>
      <p:pic>
        <p:nvPicPr>
          <p:cNvPr id="23" name="delta_3" hidden="1">
            <a:extLst>
              <a:ext uri="{FF2B5EF4-FFF2-40B4-BE49-F238E27FC236}">
                <a16:creationId xmlns:a16="http://schemas.microsoft.com/office/drawing/2014/main" id="{AE1FB82D-F46A-46DE-9AC8-05AB920E475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4"/>
            <a:ext cx="12192000" cy="6857972"/>
          </a:xfrm>
          <a:prstGeom prst="rect">
            <a:avLst/>
          </a:prstGeom>
        </p:spPr>
      </p:pic>
      <p:pic>
        <p:nvPicPr>
          <p:cNvPr id="21" name="delta_2" hidden="1">
            <a:extLst>
              <a:ext uri="{FF2B5EF4-FFF2-40B4-BE49-F238E27FC236}">
                <a16:creationId xmlns:a16="http://schemas.microsoft.com/office/drawing/2014/main" id="{7B649C25-2A32-46B6-9A28-8E8F1C54A89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14"/>
            <a:ext cx="12192000" cy="6857972"/>
          </a:xfrm>
          <a:prstGeom prst="rect">
            <a:avLst/>
          </a:prstGeom>
        </p:spPr>
      </p:pic>
      <p:sp>
        <p:nvSpPr>
          <p:cNvPr id="2" name="Title 1"/>
          <p:cNvSpPr>
            <a:spLocks noGrp="1"/>
          </p:cNvSpPr>
          <p:nvPr>
            <p:ph type="title"/>
          </p:nvPr>
        </p:nvSpPr>
        <p:spPr>
          <a:xfrm>
            <a:off x="996720" y="1995402"/>
            <a:ext cx="9026781" cy="1865103"/>
          </a:xfrm>
        </p:spPr>
        <p:txBody>
          <a:bodyPr>
            <a:normAutofit/>
          </a:bodyPr>
          <a:lstStyle>
            <a:lvl1pPr>
              <a:defRPr sz="6002"/>
            </a:lvl1pPr>
          </a:lstStyle>
          <a:p>
            <a:r>
              <a:rPr lang="nb-NO" smtClean="0"/>
              <a:t>Klikk for å redigere tittelstil</a:t>
            </a:r>
            <a:endParaRPr lang="en-US" dirty="0"/>
          </a:p>
        </p:txBody>
      </p:sp>
      <p:pic>
        <p:nvPicPr>
          <p:cNvPr id="6" name="delta_logo">
            <a:extLst>
              <a:ext uri="{FF2B5EF4-FFF2-40B4-BE49-F238E27FC236}">
                <a16:creationId xmlns:a16="http://schemas.microsoft.com/office/drawing/2014/main" id="{574DF545-C5F3-415D-B487-B75C355DC4CE}"/>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1040502" y="5995800"/>
            <a:ext cx="1043398" cy="358992"/>
          </a:xfrm>
          <a:prstGeom prst="rect">
            <a:avLst/>
          </a:prstGeom>
        </p:spPr>
      </p:pic>
      <p:sp>
        <p:nvSpPr>
          <p:cNvPr id="9" name="TekstSylinder 8">
            <a:extLst>
              <a:ext uri="{FF2B5EF4-FFF2-40B4-BE49-F238E27FC236}">
                <a16:creationId xmlns:a16="http://schemas.microsoft.com/office/drawing/2014/main" id="{DBE1A207-BFFD-4DA5-B48F-28046DECED6A}"/>
              </a:ext>
            </a:extLst>
          </p:cNvPr>
          <p:cNvSpPr txBox="1"/>
          <p:nvPr userDrawn="1"/>
        </p:nvSpPr>
        <p:spPr>
          <a:xfrm>
            <a:off x="944628" y="4151050"/>
            <a:ext cx="846707" cy="207749"/>
          </a:xfrm>
          <a:prstGeom prst="rect">
            <a:avLst/>
          </a:prstGeom>
          <a:noFill/>
        </p:spPr>
        <p:txBody>
          <a:bodyPr wrap="none" rtlCol="0">
            <a:spAutoFit/>
          </a:bodyPr>
          <a:lstStyle/>
          <a:p>
            <a:pPr algn="l"/>
            <a:r>
              <a:rPr lang="nb-NO" sz="750" dirty="0">
                <a:solidFill>
                  <a:srgbClr val="002244"/>
                </a:solidFill>
                <a:latin typeface="+mj-lt"/>
              </a:rPr>
              <a:t>DELTA DIREKTE</a:t>
            </a:r>
          </a:p>
        </p:txBody>
      </p:sp>
      <p:sp>
        <p:nvSpPr>
          <p:cNvPr id="10" name="TekstSylinder 9">
            <a:extLst>
              <a:ext uri="{FF2B5EF4-FFF2-40B4-BE49-F238E27FC236}">
                <a16:creationId xmlns:a16="http://schemas.microsoft.com/office/drawing/2014/main" id="{098AE545-1F00-41BF-87A7-5E1345C31799}"/>
              </a:ext>
            </a:extLst>
          </p:cNvPr>
          <p:cNvSpPr txBox="1"/>
          <p:nvPr userDrawn="1"/>
        </p:nvSpPr>
        <p:spPr>
          <a:xfrm>
            <a:off x="944628" y="4387720"/>
            <a:ext cx="564578" cy="207749"/>
          </a:xfrm>
          <a:prstGeom prst="rect">
            <a:avLst/>
          </a:prstGeom>
          <a:noFill/>
        </p:spPr>
        <p:txBody>
          <a:bodyPr wrap="none" rtlCol="0">
            <a:spAutoFit/>
          </a:bodyPr>
          <a:lstStyle/>
          <a:p>
            <a:pPr algn="r" rtl="1"/>
            <a:r>
              <a:rPr lang="nb-NO" sz="750" dirty="0">
                <a:solidFill>
                  <a:srgbClr val="002244"/>
                </a:solidFill>
                <a:latin typeface="+mj-lt"/>
              </a:rPr>
              <a:t>TELEFON</a:t>
            </a:r>
          </a:p>
        </p:txBody>
      </p:sp>
      <p:sp>
        <p:nvSpPr>
          <p:cNvPr id="11" name="TekstSylinder 10">
            <a:extLst>
              <a:ext uri="{FF2B5EF4-FFF2-40B4-BE49-F238E27FC236}">
                <a16:creationId xmlns:a16="http://schemas.microsoft.com/office/drawing/2014/main" id="{1971AA88-5E08-4DF2-A081-AC140CFBFFD6}"/>
              </a:ext>
            </a:extLst>
          </p:cNvPr>
          <p:cNvSpPr txBox="1"/>
          <p:nvPr userDrawn="1"/>
        </p:nvSpPr>
        <p:spPr>
          <a:xfrm>
            <a:off x="944628" y="4629765"/>
            <a:ext cx="484427" cy="207749"/>
          </a:xfrm>
          <a:prstGeom prst="rect">
            <a:avLst/>
          </a:prstGeom>
          <a:noFill/>
        </p:spPr>
        <p:txBody>
          <a:bodyPr wrap="none" rtlCol="0">
            <a:spAutoFit/>
          </a:bodyPr>
          <a:lstStyle/>
          <a:p>
            <a:pPr algn="r" rtl="1"/>
            <a:r>
              <a:rPr lang="nb-NO" sz="750" dirty="0">
                <a:solidFill>
                  <a:srgbClr val="002244"/>
                </a:solidFill>
                <a:latin typeface="+mj-lt"/>
              </a:rPr>
              <a:t>E-POST</a:t>
            </a:r>
          </a:p>
        </p:txBody>
      </p:sp>
      <p:sp>
        <p:nvSpPr>
          <p:cNvPr id="12" name="TekstSylinder 11">
            <a:extLst>
              <a:ext uri="{FF2B5EF4-FFF2-40B4-BE49-F238E27FC236}">
                <a16:creationId xmlns:a16="http://schemas.microsoft.com/office/drawing/2014/main" id="{EA2FD45A-9457-4AD1-87F1-E92D1E7847B0}"/>
              </a:ext>
            </a:extLst>
          </p:cNvPr>
          <p:cNvSpPr txBox="1"/>
          <p:nvPr userDrawn="1"/>
        </p:nvSpPr>
        <p:spPr>
          <a:xfrm>
            <a:off x="1379807" y="4342867"/>
            <a:ext cx="1665841" cy="265457"/>
          </a:xfrm>
          <a:prstGeom prst="rect">
            <a:avLst/>
          </a:prstGeom>
          <a:noFill/>
        </p:spPr>
        <p:txBody>
          <a:bodyPr wrap="none" rtlCol="0">
            <a:spAutoFit/>
          </a:bodyPr>
          <a:lstStyle/>
          <a:p>
            <a:pPr algn="l" rtl="0"/>
            <a:r>
              <a:rPr lang="nb-NO" sz="1125" dirty="0">
                <a:solidFill>
                  <a:srgbClr val="002244"/>
                </a:solidFill>
                <a:latin typeface="+mn-lt"/>
              </a:rPr>
              <a:t>02125 eller 987 02125</a:t>
            </a:r>
          </a:p>
        </p:txBody>
      </p:sp>
      <p:sp>
        <p:nvSpPr>
          <p:cNvPr id="13" name="TekstSylinder 12">
            <a:extLst>
              <a:ext uri="{FF2B5EF4-FFF2-40B4-BE49-F238E27FC236}">
                <a16:creationId xmlns:a16="http://schemas.microsoft.com/office/drawing/2014/main" id="{239D9D32-DB3D-4427-B7BE-A69343F4D5C0}"/>
              </a:ext>
            </a:extLst>
          </p:cNvPr>
          <p:cNvSpPr txBox="1"/>
          <p:nvPr userDrawn="1"/>
        </p:nvSpPr>
        <p:spPr>
          <a:xfrm>
            <a:off x="2359692" y="4625000"/>
            <a:ext cx="412292" cy="207749"/>
          </a:xfrm>
          <a:prstGeom prst="rect">
            <a:avLst/>
          </a:prstGeom>
          <a:noFill/>
        </p:spPr>
        <p:txBody>
          <a:bodyPr wrap="none" rtlCol="0">
            <a:spAutoFit/>
          </a:bodyPr>
          <a:lstStyle/>
          <a:p>
            <a:pPr algn="r" rtl="1"/>
            <a:r>
              <a:rPr lang="nb-NO" sz="750" dirty="0">
                <a:solidFill>
                  <a:srgbClr val="002244"/>
                </a:solidFill>
                <a:latin typeface="+mj-lt"/>
              </a:rPr>
              <a:t>CHAT</a:t>
            </a:r>
          </a:p>
        </p:txBody>
      </p:sp>
      <p:sp>
        <p:nvSpPr>
          <p:cNvPr id="14" name="TekstSylinder 13">
            <a:extLst>
              <a:ext uri="{FF2B5EF4-FFF2-40B4-BE49-F238E27FC236}">
                <a16:creationId xmlns:a16="http://schemas.microsoft.com/office/drawing/2014/main" id="{757FCD48-3E66-4E8C-9ECA-FE000621D77D}"/>
              </a:ext>
            </a:extLst>
          </p:cNvPr>
          <p:cNvSpPr txBox="1"/>
          <p:nvPr userDrawn="1"/>
        </p:nvSpPr>
        <p:spPr>
          <a:xfrm>
            <a:off x="2636509" y="4583491"/>
            <a:ext cx="683200" cy="265457"/>
          </a:xfrm>
          <a:prstGeom prst="rect">
            <a:avLst/>
          </a:prstGeom>
          <a:noFill/>
        </p:spPr>
        <p:txBody>
          <a:bodyPr wrap="none" rtlCol="0">
            <a:spAutoFit/>
          </a:bodyPr>
          <a:lstStyle/>
          <a:p>
            <a:pPr algn="l" rtl="0"/>
            <a:r>
              <a:rPr lang="nb-NO" sz="1125" dirty="0">
                <a:solidFill>
                  <a:srgbClr val="002244"/>
                </a:solidFill>
                <a:latin typeface="+mn-lt"/>
              </a:rPr>
              <a:t>delta.no</a:t>
            </a:r>
          </a:p>
        </p:txBody>
      </p:sp>
      <p:sp>
        <p:nvSpPr>
          <p:cNvPr id="15" name="TekstSylinder 14">
            <a:extLst>
              <a:ext uri="{FF2B5EF4-FFF2-40B4-BE49-F238E27FC236}">
                <a16:creationId xmlns:a16="http://schemas.microsoft.com/office/drawing/2014/main" id="{0AB94E4B-6CE1-4A87-A272-205723074D2E}"/>
              </a:ext>
            </a:extLst>
          </p:cNvPr>
          <p:cNvSpPr txBox="1"/>
          <p:nvPr userDrawn="1"/>
        </p:nvSpPr>
        <p:spPr>
          <a:xfrm>
            <a:off x="1652912" y="4108045"/>
            <a:ext cx="2321469" cy="265457"/>
          </a:xfrm>
          <a:prstGeom prst="rect">
            <a:avLst/>
          </a:prstGeom>
          <a:noFill/>
        </p:spPr>
        <p:txBody>
          <a:bodyPr wrap="none" rtlCol="0">
            <a:spAutoFit/>
          </a:bodyPr>
          <a:lstStyle/>
          <a:p>
            <a:pPr algn="l" rtl="0"/>
            <a:r>
              <a:rPr lang="nb-NO" sz="1125" dirty="0">
                <a:solidFill>
                  <a:srgbClr val="002244"/>
                </a:solidFill>
                <a:latin typeface="+mn-lt"/>
              </a:rPr>
              <a:t>Åpent alle hverdager 08.00–20.00</a:t>
            </a:r>
          </a:p>
        </p:txBody>
      </p:sp>
      <p:sp>
        <p:nvSpPr>
          <p:cNvPr id="16" name="delta_tagline">
            <a:extLst>
              <a:ext uri="{FF2B5EF4-FFF2-40B4-BE49-F238E27FC236}">
                <a16:creationId xmlns:a16="http://schemas.microsoft.com/office/drawing/2014/main" id="{BD415B0F-60CA-4824-A4DB-05D7C79C85EC}"/>
              </a:ext>
            </a:extLst>
          </p:cNvPr>
          <p:cNvSpPr txBox="1"/>
          <p:nvPr userDrawn="1"/>
        </p:nvSpPr>
        <p:spPr>
          <a:xfrm>
            <a:off x="8510848" y="6170241"/>
            <a:ext cx="2792226" cy="265457"/>
          </a:xfrm>
          <a:prstGeom prst="rect">
            <a:avLst/>
          </a:prstGeom>
          <a:noFill/>
        </p:spPr>
        <p:txBody>
          <a:bodyPr wrap="square" rtlCol="0">
            <a:spAutoFit/>
          </a:bodyPr>
          <a:lstStyle/>
          <a:p>
            <a:r>
              <a:rPr lang="nb-NO" sz="1125" dirty="0">
                <a:solidFill>
                  <a:schemeClr val="bg1"/>
                </a:solidFill>
                <a:latin typeface="+mj-lt"/>
              </a:rPr>
              <a:t>Delta – en arbeidstakerorganisasjon i YS</a:t>
            </a:r>
          </a:p>
        </p:txBody>
      </p:sp>
      <p:sp>
        <p:nvSpPr>
          <p:cNvPr id="17" name="TekstSylinder 16">
            <a:extLst>
              <a:ext uri="{FF2B5EF4-FFF2-40B4-BE49-F238E27FC236}">
                <a16:creationId xmlns:a16="http://schemas.microsoft.com/office/drawing/2014/main" id="{0E5DE536-98A1-4C7D-B2B4-EC91F1E3342C}"/>
              </a:ext>
            </a:extLst>
          </p:cNvPr>
          <p:cNvSpPr txBox="1"/>
          <p:nvPr userDrawn="1"/>
        </p:nvSpPr>
        <p:spPr>
          <a:xfrm>
            <a:off x="1302229" y="4581110"/>
            <a:ext cx="1217000" cy="265457"/>
          </a:xfrm>
          <a:prstGeom prst="rect">
            <a:avLst/>
          </a:prstGeom>
          <a:noFill/>
        </p:spPr>
        <p:txBody>
          <a:bodyPr wrap="none" rtlCol="0">
            <a:spAutoFit/>
          </a:bodyPr>
          <a:lstStyle/>
          <a:p>
            <a:pPr algn="l" rtl="0"/>
            <a:r>
              <a:rPr lang="nb-NO" sz="1125" dirty="0">
                <a:solidFill>
                  <a:srgbClr val="002244"/>
                </a:solidFill>
                <a:latin typeface="+mn-lt"/>
              </a:rPr>
              <a:t>direkte@delta.no</a:t>
            </a:r>
          </a:p>
        </p:txBody>
      </p:sp>
    </p:spTree>
    <p:extLst>
      <p:ext uri="{BB962C8B-B14F-4D97-AF65-F5344CB8AC3E}">
        <p14:creationId xmlns:p14="http://schemas.microsoft.com/office/powerpoint/2010/main" val="2332734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9618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lysbilde #2">
    <p:spTree>
      <p:nvGrpSpPr>
        <p:cNvPr id="1" name=""/>
        <p:cNvGrpSpPr/>
        <p:nvPr/>
      </p:nvGrpSpPr>
      <p:grpSpPr>
        <a:xfrm>
          <a:off x="0" y="0"/>
          <a:ext cx="0" cy="0"/>
          <a:chOff x="0" y="0"/>
          <a:chExt cx="0" cy="0"/>
        </a:xfrm>
      </p:grpSpPr>
      <p:pic>
        <p:nvPicPr>
          <p:cNvPr id="11" name="delta_3" hidden="1">
            <a:extLst>
              <a:ext uri="{FF2B5EF4-FFF2-40B4-BE49-F238E27FC236}">
                <a16:creationId xmlns:a16="http://schemas.microsoft.com/office/drawing/2014/main" id="{D8FBE253-CB16-47D4-B463-3C1BA9ABAE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4"/>
            <a:ext cx="12192000" cy="6857972"/>
          </a:xfrm>
          <a:prstGeom prst="rect">
            <a:avLst/>
          </a:prstGeom>
        </p:spPr>
      </p:pic>
      <p:pic>
        <p:nvPicPr>
          <p:cNvPr id="6" name="delta_1" hidden="1">
            <a:extLst>
              <a:ext uri="{FF2B5EF4-FFF2-40B4-BE49-F238E27FC236}">
                <a16:creationId xmlns:a16="http://schemas.microsoft.com/office/drawing/2014/main" id="{3E194BF4-C05F-4E0B-9F2D-DE2CE53B546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4"/>
            <a:ext cx="12192000" cy="6857972"/>
          </a:xfrm>
          <a:prstGeom prst="rect">
            <a:avLst/>
          </a:prstGeom>
        </p:spPr>
      </p:pic>
      <p:pic>
        <p:nvPicPr>
          <p:cNvPr id="8" name="delta_2" hidden="1">
            <a:extLst>
              <a:ext uri="{FF2B5EF4-FFF2-40B4-BE49-F238E27FC236}">
                <a16:creationId xmlns:a16="http://schemas.microsoft.com/office/drawing/2014/main" id="{8329F753-BA92-42BE-828C-C08332B9DCA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14"/>
            <a:ext cx="12192000" cy="6857972"/>
          </a:xfrm>
          <a:prstGeom prst="rect">
            <a:avLst/>
          </a:prstGeom>
        </p:spPr>
      </p:pic>
      <p:pic>
        <p:nvPicPr>
          <p:cNvPr id="12" name="delta_logo">
            <a:extLst>
              <a:ext uri="{FF2B5EF4-FFF2-40B4-BE49-F238E27FC236}">
                <a16:creationId xmlns:a16="http://schemas.microsoft.com/office/drawing/2014/main" id="{762740F2-95A2-4ADB-A947-8CD747C4D141}"/>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1036889" y="792322"/>
            <a:ext cx="1485225" cy="511008"/>
          </a:xfrm>
          <a:prstGeom prst="rect">
            <a:avLst/>
          </a:prstGeom>
        </p:spPr>
      </p:pic>
      <p:sp>
        <p:nvSpPr>
          <p:cNvPr id="2" name="Title 1"/>
          <p:cNvSpPr>
            <a:spLocks noGrp="1"/>
          </p:cNvSpPr>
          <p:nvPr>
            <p:ph type="ctrTitle"/>
          </p:nvPr>
        </p:nvSpPr>
        <p:spPr>
          <a:xfrm>
            <a:off x="1026172" y="2503487"/>
            <a:ext cx="5301813" cy="1399056"/>
          </a:xfrm>
        </p:spPr>
        <p:txBody>
          <a:bodyPr anchor="b">
            <a:normAutofit/>
          </a:bodyPr>
          <a:lstStyle>
            <a:lvl1pPr algn="l">
              <a:defRPr sz="4126"/>
            </a:lvl1pPr>
          </a:lstStyle>
          <a:p>
            <a:r>
              <a:rPr lang="nb-NO" smtClean="0"/>
              <a:t>Klikk for å redigere tittelstil</a:t>
            </a:r>
            <a:endParaRPr lang="en-US" dirty="0"/>
          </a:p>
        </p:txBody>
      </p:sp>
      <p:sp>
        <p:nvSpPr>
          <p:cNvPr id="3" name="Subtitle 2"/>
          <p:cNvSpPr>
            <a:spLocks noGrp="1"/>
          </p:cNvSpPr>
          <p:nvPr>
            <p:ph type="subTitle" idx="1"/>
          </p:nvPr>
        </p:nvSpPr>
        <p:spPr>
          <a:xfrm>
            <a:off x="1026171" y="3905313"/>
            <a:ext cx="5301814" cy="608477"/>
          </a:xfrm>
        </p:spPr>
        <p:txBody>
          <a:bodyPr>
            <a:normAutofit/>
          </a:bodyPr>
          <a:lstStyle>
            <a:lvl1pPr marL="0" indent="0" algn="l">
              <a:buNone/>
              <a:defRPr sz="3001"/>
            </a:lvl1pPr>
            <a:lvl2pPr marL="457242" indent="0" algn="ctr">
              <a:buNone/>
              <a:defRPr sz="2000"/>
            </a:lvl2pPr>
            <a:lvl3pPr marL="914484" indent="0" algn="ctr">
              <a:buNone/>
              <a:defRPr sz="1800"/>
            </a:lvl3pPr>
            <a:lvl4pPr marL="1371726" indent="0" algn="ctr">
              <a:buNone/>
              <a:defRPr sz="1600"/>
            </a:lvl4pPr>
            <a:lvl5pPr marL="1828968" indent="0" algn="ctr">
              <a:buNone/>
              <a:defRPr sz="1600"/>
            </a:lvl5pPr>
            <a:lvl6pPr marL="2286209" indent="0" algn="ctr">
              <a:buNone/>
              <a:defRPr sz="1600"/>
            </a:lvl6pPr>
            <a:lvl7pPr marL="2743451" indent="0" algn="ctr">
              <a:buNone/>
              <a:defRPr sz="1600"/>
            </a:lvl7pPr>
            <a:lvl8pPr marL="3200693" indent="0" algn="ctr">
              <a:buNone/>
              <a:defRPr sz="1600"/>
            </a:lvl8pPr>
            <a:lvl9pPr marL="3657935" indent="0" algn="ctr">
              <a:buNone/>
              <a:defRPr sz="1600"/>
            </a:lvl9pPr>
          </a:lstStyle>
          <a:p>
            <a:r>
              <a:rPr lang="nb-NO" smtClean="0"/>
              <a:t>Klikk for å redigere undertittelstil i malen</a:t>
            </a:r>
            <a:endParaRPr lang="en-US" dirty="0"/>
          </a:p>
        </p:txBody>
      </p:sp>
      <p:sp>
        <p:nvSpPr>
          <p:cNvPr id="5" name="Footer Placeholder 4"/>
          <p:cNvSpPr>
            <a:spLocks noGrp="1"/>
          </p:cNvSpPr>
          <p:nvPr>
            <p:ph type="ftr" sz="quarter" idx="11"/>
          </p:nvPr>
        </p:nvSpPr>
        <p:spPr>
          <a:xfrm>
            <a:off x="1004480" y="4625201"/>
            <a:ext cx="5323505" cy="365125"/>
          </a:xfrm>
        </p:spPr>
        <p:txBody>
          <a:bodyPr/>
          <a:lstStyle>
            <a:lvl1pPr algn="l">
              <a:defRPr sz="1125">
                <a:solidFill>
                  <a:schemeClr val="tx1"/>
                </a:solidFill>
                <a:latin typeface="+mn-lt"/>
              </a:defRPr>
            </a:lvl1pPr>
          </a:lstStyle>
          <a:p>
            <a:r>
              <a:rPr lang="nb-NO" dirty="0"/>
              <a:t>Navn på samling eller sted, </a:t>
            </a:r>
            <a:r>
              <a:rPr lang="nb-NO" dirty="0" err="1"/>
              <a:t>dd.mm.åå</a:t>
            </a:r>
            <a:endParaRPr lang="nb-NO" dirty="0"/>
          </a:p>
        </p:txBody>
      </p:sp>
      <p:sp>
        <p:nvSpPr>
          <p:cNvPr id="18" name="Plassholder for bilde 17">
            <a:extLst>
              <a:ext uri="{FF2B5EF4-FFF2-40B4-BE49-F238E27FC236}">
                <a16:creationId xmlns:a16="http://schemas.microsoft.com/office/drawing/2014/main" id="{55F0AD03-B093-4859-AD59-AE6D0E51880D}"/>
              </a:ext>
            </a:extLst>
          </p:cNvPr>
          <p:cNvSpPr>
            <a:spLocks noGrp="1"/>
          </p:cNvSpPr>
          <p:nvPr>
            <p:ph type="pic" sz="quarter" idx="12"/>
          </p:nvPr>
        </p:nvSpPr>
        <p:spPr>
          <a:xfrm>
            <a:off x="7337227" y="592386"/>
            <a:ext cx="3990694" cy="6265601"/>
          </a:xfrm>
        </p:spPr>
        <p:txBody>
          <a:bodyPr/>
          <a:lstStyle/>
          <a:p>
            <a:r>
              <a:rPr lang="nb-NO" smtClean="0"/>
              <a:t>Klikk ikonet for å legge til et bilde</a:t>
            </a:r>
            <a:endParaRPr lang="nb-NO"/>
          </a:p>
        </p:txBody>
      </p:sp>
      <p:sp>
        <p:nvSpPr>
          <p:cNvPr id="13" name="delta_tagline">
            <a:extLst>
              <a:ext uri="{FF2B5EF4-FFF2-40B4-BE49-F238E27FC236}">
                <a16:creationId xmlns:a16="http://schemas.microsoft.com/office/drawing/2014/main" id="{075F7ECA-BE5C-4799-945B-EAC72CF83327}"/>
              </a:ext>
            </a:extLst>
          </p:cNvPr>
          <p:cNvSpPr txBox="1"/>
          <p:nvPr userDrawn="1"/>
        </p:nvSpPr>
        <p:spPr>
          <a:xfrm>
            <a:off x="952092" y="6122610"/>
            <a:ext cx="3862717" cy="323165"/>
          </a:xfrm>
          <a:prstGeom prst="rect">
            <a:avLst/>
          </a:prstGeom>
          <a:noFill/>
        </p:spPr>
        <p:txBody>
          <a:bodyPr wrap="square" rtlCol="0">
            <a:spAutoFit/>
          </a:bodyPr>
          <a:lstStyle/>
          <a:p>
            <a:r>
              <a:rPr lang="nb-NO" sz="1500" dirty="0">
                <a:solidFill>
                  <a:schemeClr val="bg1"/>
                </a:solidFill>
                <a:latin typeface="+mj-lt"/>
              </a:rPr>
              <a:t>Delta – en arbeidstakerorganisasjon i YS</a:t>
            </a:r>
          </a:p>
        </p:txBody>
      </p:sp>
    </p:spTree>
    <p:extLst>
      <p:ext uri="{BB962C8B-B14F-4D97-AF65-F5344CB8AC3E}">
        <p14:creationId xmlns:p14="http://schemas.microsoft.com/office/powerpoint/2010/main" val="1869070725"/>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3">
    <p:spTree>
      <p:nvGrpSpPr>
        <p:cNvPr id="1" name=""/>
        <p:cNvGrpSpPr/>
        <p:nvPr/>
      </p:nvGrpSpPr>
      <p:grpSpPr>
        <a:xfrm>
          <a:off x="0" y="0"/>
          <a:ext cx="0" cy="0"/>
          <a:chOff x="0" y="0"/>
          <a:chExt cx="0" cy="0"/>
        </a:xfrm>
      </p:grpSpPr>
      <p:pic>
        <p:nvPicPr>
          <p:cNvPr id="7" name="delta_1" hidden="1">
            <a:extLst>
              <a:ext uri="{FF2B5EF4-FFF2-40B4-BE49-F238E27FC236}">
                <a16:creationId xmlns:a16="http://schemas.microsoft.com/office/drawing/2014/main" id="{6A06A605-4530-4210-A844-5C9AF1E401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4"/>
            <a:ext cx="12192000" cy="6857972"/>
          </a:xfrm>
          <a:prstGeom prst="rect">
            <a:avLst/>
          </a:prstGeom>
        </p:spPr>
      </p:pic>
      <p:pic>
        <p:nvPicPr>
          <p:cNvPr id="16" name="delta_2" hidden="1">
            <a:extLst>
              <a:ext uri="{FF2B5EF4-FFF2-40B4-BE49-F238E27FC236}">
                <a16:creationId xmlns:a16="http://schemas.microsoft.com/office/drawing/2014/main" id="{719541B8-D38A-418B-9207-18EECB9AB7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4"/>
            <a:ext cx="12192000" cy="6857972"/>
          </a:xfrm>
          <a:prstGeom prst="rect">
            <a:avLst/>
          </a:prstGeom>
        </p:spPr>
      </p:pic>
      <p:pic>
        <p:nvPicPr>
          <p:cNvPr id="18" name="delta_3" descr="Et bilde som inneholder vektorgrafikk&#10;&#10;Automatisk generert beskrivelse" hidden="1">
            <a:extLst>
              <a:ext uri="{FF2B5EF4-FFF2-40B4-BE49-F238E27FC236}">
                <a16:creationId xmlns:a16="http://schemas.microsoft.com/office/drawing/2014/main" id="{44555C18-1D77-4625-9014-57128D042AE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14"/>
            <a:ext cx="12192000" cy="6857972"/>
          </a:xfrm>
          <a:prstGeom prst="rect">
            <a:avLst/>
          </a:prstGeom>
        </p:spPr>
      </p:pic>
      <p:pic>
        <p:nvPicPr>
          <p:cNvPr id="12" name="delta_logo" hidden="1">
            <a:extLst>
              <a:ext uri="{FF2B5EF4-FFF2-40B4-BE49-F238E27FC236}">
                <a16:creationId xmlns:a16="http://schemas.microsoft.com/office/drawing/2014/main" id="{762740F2-95A2-4ADB-A947-8CD747C4D141}"/>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4164641" y="2764495"/>
            <a:ext cx="3862718" cy="1329010"/>
          </a:xfrm>
          <a:prstGeom prst="rect">
            <a:avLst/>
          </a:prstGeom>
        </p:spPr>
      </p:pic>
      <p:sp>
        <p:nvSpPr>
          <p:cNvPr id="9" name="delta_tagline" hidden="1">
            <a:extLst>
              <a:ext uri="{FF2B5EF4-FFF2-40B4-BE49-F238E27FC236}">
                <a16:creationId xmlns:a16="http://schemas.microsoft.com/office/drawing/2014/main" id="{31C7CAF4-49D8-4767-A492-4BC9F17AAE6E}"/>
              </a:ext>
            </a:extLst>
          </p:cNvPr>
          <p:cNvSpPr txBox="1"/>
          <p:nvPr userDrawn="1"/>
        </p:nvSpPr>
        <p:spPr>
          <a:xfrm>
            <a:off x="952092" y="6122610"/>
            <a:ext cx="3862717" cy="323165"/>
          </a:xfrm>
          <a:prstGeom prst="rect">
            <a:avLst/>
          </a:prstGeom>
          <a:noFill/>
        </p:spPr>
        <p:txBody>
          <a:bodyPr wrap="square" rtlCol="0">
            <a:spAutoFit/>
          </a:bodyPr>
          <a:lstStyle/>
          <a:p>
            <a:r>
              <a:rPr lang="nb-NO" sz="1500" dirty="0">
                <a:solidFill>
                  <a:schemeClr val="bg1"/>
                </a:solidFill>
                <a:latin typeface="+mj-lt"/>
              </a:rPr>
              <a:t>Delta – en arbeidstakerorganisasjon i YS</a:t>
            </a:r>
          </a:p>
        </p:txBody>
      </p:sp>
      <p:sp>
        <p:nvSpPr>
          <p:cNvPr id="14" name="delta_url" hidden="1">
            <a:extLst>
              <a:ext uri="{FF2B5EF4-FFF2-40B4-BE49-F238E27FC236}">
                <a16:creationId xmlns:a16="http://schemas.microsoft.com/office/drawing/2014/main" id="{C02CC5F8-490E-4B4E-ADCB-F743070238C9}"/>
              </a:ext>
            </a:extLst>
          </p:cNvPr>
          <p:cNvSpPr txBox="1"/>
          <p:nvPr userDrawn="1"/>
        </p:nvSpPr>
        <p:spPr>
          <a:xfrm>
            <a:off x="7669679" y="6122612"/>
            <a:ext cx="3573986" cy="323165"/>
          </a:xfrm>
          <a:prstGeom prst="rect">
            <a:avLst/>
          </a:prstGeom>
          <a:noFill/>
        </p:spPr>
        <p:txBody>
          <a:bodyPr wrap="square" rtlCol="0">
            <a:spAutoFit/>
          </a:bodyPr>
          <a:lstStyle/>
          <a:p>
            <a:pPr algn="r"/>
            <a:r>
              <a:rPr lang="nb-NO" sz="1500" dirty="0">
                <a:solidFill>
                  <a:schemeClr val="bg1"/>
                </a:solidFill>
                <a:latin typeface="+mj-lt"/>
              </a:rPr>
              <a:t>delta.no</a:t>
            </a:r>
          </a:p>
        </p:txBody>
      </p:sp>
    </p:spTree>
    <p:extLst>
      <p:ext uri="{BB962C8B-B14F-4D97-AF65-F5344CB8AC3E}">
        <p14:creationId xmlns:p14="http://schemas.microsoft.com/office/powerpoint/2010/main" val="2200197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loverskrift">
    <p:spTree>
      <p:nvGrpSpPr>
        <p:cNvPr id="1" name=""/>
        <p:cNvGrpSpPr/>
        <p:nvPr/>
      </p:nvGrpSpPr>
      <p:grpSpPr>
        <a:xfrm>
          <a:off x="0" y="0"/>
          <a:ext cx="0" cy="0"/>
          <a:chOff x="0" y="0"/>
          <a:chExt cx="0" cy="0"/>
        </a:xfrm>
      </p:grpSpPr>
      <p:pic>
        <p:nvPicPr>
          <p:cNvPr id="16" name="delta_3" hidden="1">
            <a:extLst>
              <a:ext uri="{FF2B5EF4-FFF2-40B4-BE49-F238E27FC236}">
                <a16:creationId xmlns:a16="http://schemas.microsoft.com/office/drawing/2014/main" id="{06E80385-53C7-4AB6-B53C-A4C856A9F1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4"/>
            <a:ext cx="12192000" cy="6857972"/>
          </a:xfrm>
          <a:prstGeom prst="rect">
            <a:avLst/>
          </a:prstGeom>
        </p:spPr>
      </p:pic>
      <p:pic>
        <p:nvPicPr>
          <p:cNvPr id="14" name="delta_2" hidden="1">
            <a:extLst>
              <a:ext uri="{FF2B5EF4-FFF2-40B4-BE49-F238E27FC236}">
                <a16:creationId xmlns:a16="http://schemas.microsoft.com/office/drawing/2014/main" id="{FA92BC34-9F1F-474A-BCDF-E319A0DD75C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4"/>
            <a:ext cx="12192000" cy="6857972"/>
          </a:xfrm>
          <a:prstGeom prst="rect">
            <a:avLst/>
          </a:prstGeom>
        </p:spPr>
      </p:pic>
      <p:pic>
        <p:nvPicPr>
          <p:cNvPr id="12" name="delta_1" hidden="1">
            <a:extLst>
              <a:ext uri="{FF2B5EF4-FFF2-40B4-BE49-F238E27FC236}">
                <a16:creationId xmlns:a16="http://schemas.microsoft.com/office/drawing/2014/main" id="{2BADFC4B-1DC4-46AB-B917-19F8C0BC68D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14"/>
            <a:ext cx="12192000" cy="6857972"/>
          </a:xfrm>
          <a:prstGeom prst="rect">
            <a:avLst/>
          </a:prstGeom>
        </p:spPr>
      </p:pic>
      <p:pic>
        <p:nvPicPr>
          <p:cNvPr id="9" name="delta_logo">
            <a:extLst>
              <a:ext uri="{FF2B5EF4-FFF2-40B4-BE49-F238E27FC236}">
                <a16:creationId xmlns:a16="http://schemas.microsoft.com/office/drawing/2014/main" id="{934548B0-C46E-47BD-A49D-D23A602BCCB9}"/>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1040502" y="5995800"/>
            <a:ext cx="1043398" cy="358992"/>
          </a:xfrm>
          <a:prstGeom prst="rect">
            <a:avLst/>
          </a:prstGeom>
        </p:spPr>
      </p:pic>
      <p:sp>
        <p:nvSpPr>
          <p:cNvPr id="17" name="Title 1">
            <a:extLst>
              <a:ext uri="{FF2B5EF4-FFF2-40B4-BE49-F238E27FC236}">
                <a16:creationId xmlns:a16="http://schemas.microsoft.com/office/drawing/2014/main" id="{F3A651B5-81FE-4F14-84FB-6D50A95FB203}"/>
              </a:ext>
            </a:extLst>
          </p:cNvPr>
          <p:cNvSpPr>
            <a:spLocks noGrp="1"/>
          </p:cNvSpPr>
          <p:nvPr>
            <p:ph type="ctrTitle"/>
          </p:nvPr>
        </p:nvSpPr>
        <p:spPr>
          <a:xfrm>
            <a:off x="1026172" y="2503487"/>
            <a:ext cx="5301813" cy="1399056"/>
          </a:xfrm>
        </p:spPr>
        <p:txBody>
          <a:bodyPr anchor="b">
            <a:normAutofit/>
          </a:bodyPr>
          <a:lstStyle>
            <a:lvl1pPr algn="l">
              <a:defRPr sz="4126"/>
            </a:lvl1pPr>
          </a:lstStyle>
          <a:p>
            <a:r>
              <a:rPr lang="nb-NO" smtClean="0"/>
              <a:t>Klikk for å redigere tittelstil</a:t>
            </a:r>
            <a:endParaRPr lang="en-US" dirty="0"/>
          </a:p>
        </p:txBody>
      </p:sp>
      <p:sp>
        <p:nvSpPr>
          <p:cNvPr id="18" name="Subtitle 2">
            <a:extLst>
              <a:ext uri="{FF2B5EF4-FFF2-40B4-BE49-F238E27FC236}">
                <a16:creationId xmlns:a16="http://schemas.microsoft.com/office/drawing/2014/main" id="{26A76504-1AD9-40F9-9260-04BD473A13C6}"/>
              </a:ext>
            </a:extLst>
          </p:cNvPr>
          <p:cNvSpPr>
            <a:spLocks noGrp="1"/>
          </p:cNvSpPr>
          <p:nvPr>
            <p:ph type="subTitle" idx="1"/>
          </p:nvPr>
        </p:nvSpPr>
        <p:spPr>
          <a:xfrm>
            <a:off x="1026171" y="3905313"/>
            <a:ext cx="5301814" cy="608477"/>
          </a:xfrm>
        </p:spPr>
        <p:txBody>
          <a:bodyPr>
            <a:normAutofit/>
          </a:bodyPr>
          <a:lstStyle>
            <a:lvl1pPr marL="0" indent="0" algn="l">
              <a:buNone/>
              <a:defRPr sz="3001"/>
            </a:lvl1pPr>
            <a:lvl2pPr marL="457242" indent="0" algn="ctr">
              <a:buNone/>
              <a:defRPr sz="2000"/>
            </a:lvl2pPr>
            <a:lvl3pPr marL="914484" indent="0" algn="ctr">
              <a:buNone/>
              <a:defRPr sz="1800"/>
            </a:lvl3pPr>
            <a:lvl4pPr marL="1371726" indent="0" algn="ctr">
              <a:buNone/>
              <a:defRPr sz="1600"/>
            </a:lvl4pPr>
            <a:lvl5pPr marL="1828968" indent="0" algn="ctr">
              <a:buNone/>
              <a:defRPr sz="1600"/>
            </a:lvl5pPr>
            <a:lvl6pPr marL="2286209" indent="0" algn="ctr">
              <a:buNone/>
              <a:defRPr sz="1600"/>
            </a:lvl6pPr>
            <a:lvl7pPr marL="2743451" indent="0" algn="ctr">
              <a:buNone/>
              <a:defRPr sz="1600"/>
            </a:lvl7pPr>
            <a:lvl8pPr marL="3200693" indent="0" algn="ctr">
              <a:buNone/>
              <a:defRPr sz="1600"/>
            </a:lvl8pPr>
            <a:lvl9pPr marL="3657935" indent="0" algn="ctr">
              <a:buNone/>
              <a:defRPr sz="1600"/>
            </a:lvl9pPr>
          </a:lstStyle>
          <a:p>
            <a:r>
              <a:rPr lang="nb-NO" smtClean="0"/>
              <a:t>Klikk for å redigere undertittelstil i malen</a:t>
            </a:r>
            <a:endParaRPr lang="en-US" dirty="0"/>
          </a:p>
        </p:txBody>
      </p:sp>
      <p:sp>
        <p:nvSpPr>
          <p:cNvPr id="13" name="delta_tagline">
            <a:extLst>
              <a:ext uri="{FF2B5EF4-FFF2-40B4-BE49-F238E27FC236}">
                <a16:creationId xmlns:a16="http://schemas.microsoft.com/office/drawing/2014/main" id="{77A37012-FF79-4FFB-B2D7-32DB8B7C5B54}"/>
              </a:ext>
            </a:extLst>
          </p:cNvPr>
          <p:cNvSpPr txBox="1"/>
          <p:nvPr userDrawn="1"/>
        </p:nvSpPr>
        <p:spPr>
          <a:xfrm>
            <a:off x="8510848" y="6170241"/>
            <a:ext cx="2792226" cy="265457"/>
          </a:xfrm>
          <a:prstGeom prst="rect">
            <a:avLst/>
          </a:prstGeom>
          <a:noFill/>
        </p:spPr>
        <p:txBody>
          <a:bodyPr wrap="square" rtlCol="0">
            <a:spAutoFit/>
          </a:bodyPr>
          <a:lstStyle/>
          <a:p>
            <a:r>
              <a:rPr lang="nb-NO" sz="1125" dirty="0">
                <a:solidFill>
                  <a:schemeClr val="bg1"/>
                </a:solidFill>
                <a:latin typeface="+mj-lt"/>
              </a:rPr>
              <a:t>Delta – en arbeidstakerorganisasjon i YS</a:t>
            </a:r>
          </a:p>
        </p:txBody>
      </p:sp>
    </p:spTree>
    <p:extLst>
      <p:ext uri="{BB962C8B-B14F-4D97-AF65-F5344CB8AC3E}">
        <p14:creationId xmlns:p14="http://schemas.microsoft.com/office/powerpoint/2010/main" val="127547209"/>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16" name="delta_3" hidden="1">
            <a:extLst>
              <a:ext uri="{FF2B5EF4-FFF2-40B4-BE49-F238E27FC236}">
                <a16:creationId xmlns:a16="http://schemas.microsoft.com/office/drawing/2014/main" id="{06E80385-53C7-4AB6-B53C-A4C856A9F13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4"/>
            <a:ext cx="12192000" cy="6857972"/>
          </a:xfrm>
          <a:prstGeom prst="rect">
            <a:avLst/>
          </a:prstGeom>
        </p:spPr>
      </p:pic>
      <p:pic>
        <p:nvPicPr>
          <p:cNvPr id="12" name="delta_1" hidden="1">
            <a:extLst>
              <a:ext uri="{FF2B5EF4-FFF2-40B4-BE49-F238E27FC236}">
                <a16:creationId xmlns:a16="http://schemas.microsoft.com/office/drawing/2014/main" id="{2BADFC4B-1DC4-46AB-B917-19F8C0BC68D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14"/>
            <a:ext cx="12192000" cy="6857972"/>
          </a:xfrm>
          <a:prstGeom prst="rect">
            <a:avLst/>
          </a:prstGeom>
        </p:spPr>
      </p:pic>
      <p:pic>
        <p:nvPicPr>
          <p:cNvPr id="14" name="delta_2" hidden="1">
            <a:extLst>
              <a:ext uri="{FF2B5EF4-FFF2-40B4-BE49-F238E27FC236}">
                <a16:creationId xmlns:a16="http://schemas.microsoft.com/office/drawing/2014/main" id="{FA92BC34-9F1F-474A-BCDF-E319A0DD75C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14"/>
            <a:ext cx="12192000" cy="6857972"/>
          </a:xfrm>
          <a:prstGeom prst="rect">
            <a:avLst/>
          </a:prstGeom>
        </p:spPr>
      </p:pic>
      <p:pic>
        <p:nvPicPr>
          <p:cNvPr id="9" name="delta_logo">
            <a:extLst>
              <a:ext uri="{FF2B5EF4-FFF2-40B4-BE49-F238E27FC236}">
                <a16:creationId xmlns:a16="http://schemas.microsoft.com/office/drawing/2014/main" id="{934548B0-C46E-47BD-A49D-D23A602BCCB9}"/>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1040502" y="5995800"/>
            <a:ext cx="1043398" cy="358992"/>
          </a:xfrm>
          <a:prstGeom prst="rect">
            <a:avLst/>
          </a:prstGeom>
        </p:spPr>
      </p:pic>
      <p:sp>
        <p:nvSpPr>
          <p:cNvPr id="17" name="Title 1">
            <a:extLst>
              <a:ext uri="{FF2B5EF4-FFF2-40B4-BE49-F238E27FC236}">
                <a16:creationId xmlns:a16="http://schemas.microsoft.com/office/drawing/2014/main" id="{F3A651B5-81FE-4F14-84FB-6D50A95FB203}"/>
              </a:ext>
            </a:extLst>
          </p:cNvPr>
          <p:cNvSpPr>
            <a:spLocks noGrp="1"/>
          </p:cNvSpPr>
          <p:nvPr>
            <p:ph type="ctrTitle"/>
          </p:nvPr>
        </p:nvSpPr>
        <p:spPr>
          <a:xfrm>
            <a:off x="1026172" y="2503487"/>
            <a:ext cx="5301813" cy="1399056"/>
          </a:xfrm>
        </p:spPr>
        <p:txBody>
          <a:bodyPr anchor="b">
            <a:normAutofit/>
          </a:bodyPr>
          <a:lstStyle>
            <a:lvl1pPr algn="l">
              <a:defRPr sz="4126"/>
            </a:lvl1pPr>
          </a:lstStyle>
          <a:p>
            <a:r>
              <a:rPr lang="nb-NO" smtClean="0"/>
              <a:t>Klikk for å redigere tittelstil</a:t>
            </a:r>
            <a:endParaRPr lang="en-US" dirty="0"/>
          </a:p>
        </p:txBody>
      </p:sp>
      <p:sp>
        <p:nvSpPr>
          <p:cNvPr id="18" name="Subtitle 2">
            <a:extLst>
              <a:ext uri="{FF2B5EF4-FFF2-40B4-BE49-F238E27FC236}">
                <a16:creationId xmlns:a16="http://schemas.microsoft.com/office/drawing/2014/main" id="{26A76504-1AD9-40F9-9260-04BD473A13C6}"/>
              </a:ext>
            </a:extLst>
          </p:cNvPr>
          <p:cNvSpPr>
            <a:spLocks noGrp="1"/>
          </p:cNvSpPr>
          <p:nvPr>
            <p:ph type="subTitle" idx="1"/>
          </p:nvPr>
        </p:nvSpPr>
        <p:spPr>
          <a:xfrm>
            <a:off x="1026171" y="3905313"/>
            <a:ext cx="5301814" cy="608477"/>
          </a:xfrm>
        </p:spPr>
        <p:txBody>
          <a:bodyPr>
            <a:normAutofit/>
          </a:bodyPr>
          <a:lstStyle>
            <a:lvl1pPr marL="0" indent="0" algn="l">
              <a:buNone/>
              <a:defRPr sz="3001"/>
            </a:lvl1pPr>
            <a:lvl2pPr marL="457242" indent="0" algn="ctr">
              <a:buNone/>
              <a:defRPr sz="2000"/>
            </a:lvl2pPr>
            <a:lvl3pPr marL="914484" indent="0" algn="ctr">
              <a:buNone/>
              <a:defRPr sz="1800"/>
            </a:lvl3pPr>
            <a:lvl4pPr marL="1371726" indent="0" algn="ctr">
              <a:buNone/>
              <a:defRPr sz="1600"/>
            </a:lvl4pPr>
            <a:lvl5pPr marL="1828968" indent="0" algn="ctr">
              <a:buNone/>
              <a:defRPr sz="1600"/>
            </a:lvl5pPr>
            <a:lvl6pPr marL="2286209" indent="0" algn="ctr">
              <a:buNone/>
              <a:defRPr sz="1600"/>
            </a:lvl6pPr>
            <a:lvl7pPr marL="2743451" indent="0" algn="ctr">
              <a:buNone/>
              <a:defRPr sz="1600"/>
            </a:lvl7pPr>
            <a:lvl8pPr marL="3200693" indent="0" algn="ctr">
              <a:buNone/>
              <a:defRPr sz="1600"/>
            </a:lvl8pPr>
            <a:lvl9pPr marL="3657935" indent="0" algn="ctr">
              <a:buNone/>
              <a:defRPr sz="1600"/>
            </a:lvl9pPr>
          </a:lstStyle>
          <a:p>
            <a:r>
              <a:rPr lang="nb-NO" smtClean="0"/>
              <a:t>Klikk for å redigere undertittelstil i malen</a:t>
            </a:r>
            <a:endParaRPr lang="en-US" dirty="0"/>
          </a:p>
        </p:txBody>
      </p:sp>
      <p:sp>
        <p:nvSpPr>
          <p:cNvPr id="11" name="delta_tagline">
            <a:extLst>
              <a:ext uri="{FF2B5EF4-FFF2-40B4-BE49-F238E27FC236}">
                <a16:creationId xmlns:a16="http://schemas.microsoft.com/office/drawing/2014/main" id="{7338EB99-A31E-42EE-8667-0B088AE689B6}"/>
              </a:ext>
            </a:extLst>
          </p:cNvPr>
          <p:cNvSpPr txBox="1"/>
          <p:nvPr userDrawn="1"/>
        </p:nvSpPr>
        <p:spPr>
          <a:xfrm>
            <a:off x="8510848" y="6170241"/>
            <a:ext cx="2792226" cy="265457"/>
          </a:xfrm>
          <a:prstGeom prst="rect">
            <a:avLst/>
          </a:prstGeom>
          <a:noFill/>
        </p:spPr>
        <p:txBody>
          <a:bodyPr wrap="square" rtlCol="0">
            <a:spAutoFit/>
          </a:bodyPr>
          <a:lstStyle/>
          <a:p>
            <a:r>
              <a:rPr lang="nb-NO" sz="1125" dirty="0">
                <a:solidFill>
                  <a:schemeClr val="bg1"/>
                </a:solidFill>
                <a:latin typeface="+mj-lt"/>
              </a:rPr>
              <a:t>Delta – en arbeidstakerorganisasjon i YS</a:t>
            </a:r>
          </a:p>
        </p:txBody>
      </p:sp>
    </p:spTree>
    <p:extLst>
      <p:ext uri="{BB962C8B-B14F-4D97-AF65-F5344CB8AC3E}">
        <p14:creationId xmlns:p14="http://schemas.microsoft.com/office/powerpoint/2010/main" val="1824935080"/>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 og bilde">
    <p:bg>
      <p:bgPr>
        <a:solidFill>
          <a:srgbClr val="F6FAFC"/>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500BBC9F-31C3-423A-B546-69A51B8BC3C5}"/>
              </a:ext>
            </a:extLst>
          </p:cNvPr>
          <p:cNvSpPr>
            <a:spLocks noGrp="1"/>
          </p:cNvSpPr>
          <p:nvPr>
            <p:ph type="pic" sz="quarter" idx="13"/>
          </p:nvPr>
        </p:nvSpPr>
        <p:spPr>
          <a:xfrm>
            <a:off x="7311076" y="0"/>
            <a:ext cx="4880925" cy="6856490"/>
          </a:xfrm>
          <a:custGeom>
            <a:avLst/>
            <a:gdLst>
              <a:gd name="connsiteX0" fmla="*/ 2985096 w 13013894"/>
              <a:gd name="connsiteY0" fmla="*/ 0 h 18280800"/>
              <a:gd name="connsiteX1" fmla="*/ 13013894 w 13013894"/>
              <a:gd name="connsiteY1" fmla="*/ 0 h 18280800"/>
              <a:gd name="connsiteX2" fmla="*/ 13013894 w 13013894"/>
              <a:gd name="connsiteY2" fmla="*/ 18280800 h 18280800"/>
              <a:gd name="connsiteX3" fmla="*/ 2985096 w 13013894"/>
              <a:gd name="connsiteY3" fmla="*/ 18280800 h 18280800"/>
              <a:gd name="connsiteX4" fmla="*/ 0 w 13013894"/>
              <a:gd name="connsiteY4" fmla="*/ 9140400 h 18280800"/>
              <a:gd name="connsiteX5" fmla="*/ 2985096 w 13013894"/>
              <a:gd name="connsiteY5" fmla="*/ 0 h 1828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13894" h="18280800">
                <a:moveTo>
                  <a:pt x="2985096" y="0"/>
                </a:moveTo>
                <a:lnTo>
                  <a:pt x="13013894" y="0"/>
                </a:lnTo>
                <a:lnTo>
                  <a:pt x="13013894" y="18280800"/>
                </a:lnTo>
                <a:lnTo>
                  <a:pt x="2985096" y="18280800"/>
                </a:lnTo>
                <a:cubicBezTo>
                  <a:pt x="1108968" y="15721488"/>
                  <a:pt x="0" y="12560433"/>
                  <a:pt x="0" y="9140400"/>
                </a:cubicBezTo>
                <a:cubicBezTo>
                  <a:pt x="0" y="5720368"/>
                  <a:pt x="1108968" y="2559312"/>
                  <a:pt x="2985096" y="0"/>
                </a:cubicBezTo>
                <a:close/>
              </a:path>
            </a:pathLst>
          </a:custGeom>
          <a:solidFill>
            <a:schemeClr val="accent1"/>
          </a:solidFill>
        </p:spPr>
        <p:txBody>
          <a:bodyPr wrap="square" lIns="91440" tIns="45720" rIns="91440" bIns="45720">
            <a:noAutofit/>
          </a:bodyPr>
          <a:lstStyle/>
          <a:p>
            <a:r>
              <a:rPr lang="nb-NO" smtClean="0"/>
              <a:t>Klikk ikonet for å legge til et bilde</a:t>
            </a:r>
            <a:endParaRPr lang="nb-NO"/>
          </a:p>
        </p:txBody>
      </p:sp>
      <p:sp>
        <p:nvSpPr>
          <p:cNvPr id="10" name="Title 1">
            <a:extLst>
              <a:ext uri="{FF2B5EF4-FFF2-40B4-BE49-F238E27FC236}">
                <a16:creationId xmlns:a16="http://schemas.microsoft.com/office/drawing/2014/main" id="{6C49132D-D8A5-45F8-A65B-A62227D8AFF5}"/>
              </a:ext>
            </a:extLst>
          </p:cNvPr>
          <p:cNvSpPr>
            <a:spLocks noGrp="1"/>
          </p:cNvSpPr>
          <p:nvPr>
            <p:ph type="ctrTitle"/>
          </p:nvPr>
        </p:nvSpPr>
        <p:spPr>
          <a:xfrm>
            <a:off x="1026172" y="2503487"/>
            <a:ext cx="5301813" cy="1399056"/>
          </a:xfrm>
        </p:spPr>
        <p:txBody>
          <a:bodyPr anchor="b">
            <a:normAutofit/>
          </a:bodyPr>
          <a:lstStyle>
            <a:lvl1pPr algn="l">
              <a:defRPr sz="4126"/>
            </a:lvl1pPr>
          </a:lstStyle>
          <a:p>
            <a:r>
              <a:rPr lang="nb-NO" smtClean="0"/>
              <a:t>Klikk for å redigere tittelstil</a:t>
            </a:r>
            <a:endParaRPr lang="en-US" dirty="0"/>
          </a:p>
        </p:txBody>
      </p:sp>
      <p:sp>
        <p:nvSpPr>
          <p:cNvPr id="11" name="Subtitle 2">
            <a:extLst>
              <a:ext uri="{FF2B5EF4-FFF2-40B4-BE49-F238E27FC236}">
                <a16:creationId xmlns:a16="http://schemas.microsoft.com/office/drawing/2014/main" id="{7BE70B04-6F87-47F4-8BBB-E842DC43D1B3}"/>
              </a:ext>
            </a:extLst>
          </p:cNvPr>
          <p:cNvSpPr>
            <a:spLocks noGrp="1"/>
          </p:cNvSpPr>
          <p:nvPr>
            <p:ph type="subTitle" idx="1"/>
          </p:nvPr>
        </p:nvSpPr>
        <p:spPr>
          <a:xfrm>
            <a:off x="1026171" y="3905313"/>
            <a:ext cx="5301814" cy="608477"/>
          </a:xfrm>
        </p:spPr>
        <p:txBody>
          <a:bodyPr>
            <a:normAutofit/>
          </a:bodyPr>
          <a:lstStyle>
            <a:lvl1pPr marL="0" indent="0" algn="l">
              <a:buNone/>
              <a:defRPr sz="3001"/>
            </a:lvl1pPr>
            <a:lvl2pPr marL="457242" indent="0" algn="ctr">
              <a:buNone/>
              <a:defRPr sz="2000"/>
            </a:lvl2pPr>
            <a:lvl3pPr marL="914484" indent="0" algn="ctr">
              <a:buNone/>
              <a:defRPr sz="1800"/>
            </a:lvl3pPr>
            <a:lvl4pPr marL="1371726" indent="0" algn="ctr">
              <a:buNone/>
              <a:defRPr sz="1600"/>
            </a:lvl4pPr>
            <a:lvl5pPr marL="1828968" indent="0" algn="ctr">
              <a:buNone/>
              <a:defRPr sz="1600"/>
            </a:lvl5pPr>
            <a:lvl6pPr marL="2286209" indent="0" algn="ctr">
              <a:buNone/>
              <a:defRPr sz="1600"/>
            </a:lvl6pPr>
            <a:lvl7pPr marL="2743451" indent="0" algn="ctr">
              <a:buNone/>
              <a:defRPr sz="1600"/>
            </a:lvl7pPr>
            <a:lvl8pPr marL="3200693" indent="0" algn="ctr">
              <a:buNone/>
              <a:defRPr sz="1600"/>
            </a:lvl8pPr>
            <a:lvl9pPr marL="3657935" indent="0" algn="ctr">
              <a:buNone/>
              <a:defRPr sz="1600"/>
            </a:lvl9pPr>
          </a:lstStyle>
          <a:p>
            <a:r>
              <a:rPr lang="nb-NO" smtClean="0"/>
              <a:t>Klikk for å redigere undertittelstil i malen</a:t>
            </a:r>
            <a:endParaRPr lang="en-US" dirty="0"/>
          </a:p>
        </p:txBody>
      </p:sp>
      <p:sp>
        <p:nvSpPr>
          <p:cNvPr id="13" name="Footer Placeholder 4">
            <a:extLst>
              <a:ext uri="{FF2B5EF4-FFF2-40B4-BE49-F238E27FC236}">
                <a16:creationId xmlns:a16="http://schemas.microsoft.com/office/drawing/2014/main" id="{150C8FA9-6019-4836-B5CC-D475CF4234CE}"/>
              </a:ext>
            </a:extLst>
          </p:cNvPr>
          <p:cNvSpPr>
            <a:spLocks noGrp="1"/>
          </p:cNvSpPr>
          <p:nvPr>
            <p:ph type="ftr" sz="quarter" idx="11"/>
          </p:nvPr>
        </p:nvSpPr>
        <p:spPr>
          <a:xfrm>
            <a:off x="1004480" y="4625201"/>
            <a:ext cx="4114800" cy="365125"/>
          </a:xfrm>
        </p:spPr>
        <p:txBody>
          <a:bodyPr/>
          <a:lstStyle>
            <a:lvl1pPr algn="l">
              <a:defRPr sz="1125">
                <a:solidFill>
                  <a:schemeClr val="tx1"/>
                </a:solidFill>
                <a:latin typeface="+mn-lt"/>
              </a:defRPr>
            </a:lvl1pPr>
          </a:lstStyle>
          <a:p>
            <a:r>
              <a:rPr lang="nb-NO" dirty="0"/>
              <a:t>Navn på samling eller sted, </a:t>
            </a:r>
            <a:r>
              <a:rPr lang="nb-NO" dirty="0" err="1"/>
              <a:t>dd.mm.åå</a:t>
            </a:r>
            <a:endParaRPr lang="nb-NO" dirty="0"/>
          </a:p>
        </p:txBody>
      </p:sp>
      <p:pic>
        <p:nvPicPr>
          <p:cNvPr id="15" name="Graphic 1">
            <a:extLst>
              <a:ext uri="{FF2B5EF4-FFF2-40B4-BE49-F238E27FC236}">
                <a16:creationId xmlns:a16="http://schemas.microsoft.com/office/drawing/2014/main" id="{11FCCFB4-ACB4-4C3B-911D-25B53FC9F6D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36889" y="792322"/>
            <a:ext cx="1485225" cy="511008"/>
          </a:xfrm>
          <a:prstGeom prst="rect">
            <a:avLst/>
          </a:prstGeom>
        </p:spPr>
      </p:pic>
      <p:sp>
        <p:nvSpPr>
          <p:cNvPr id="8" name="TekstSylinder 7">
            <a:extLst>
              <a:ext uri="{FF2B5EF4-FFF2-40B4-BE49-F238E27FC236}">
                <a16:creationId xmlns:a16="http://schemas.microsoft.com/office/drawing/2014/main" id="{6143FB47-5529-4063-BD6D-8E31A4741496}"/>
              </a:ext>
            </a:extLst>
          </p:cNvPr>
          <p:cNvSpPr txBox="1"/>
          <p:nvPr userDrawn="1"/>
        </p:nvSpPr>
        <p:spPr>
          <a:xfrm>
            <a:off x="955903" y="6125467"/>
            <a:ext cx="3871682" cy="323165"/>
          </a:xfrm>
          <a:prstGeom prst="rect">
            <a:avLst/>
          </a:prstGeom>
          <a:noFill/>
        </p:spPr>
        <p:txBody>
          <a:bodyPr wrap="square" rtlCol="0">
            <a:spAutoFit/>
          </a:bodyPr>
          <a:lstStyle/>
          <a:p>
            <a:r>
              <a:rPr lang="nb-NO" sz="1500" dirty="0">
                <a:solidFill>
                  <a:schemeClr val="accent1"/>
                </a:solidFill>
                <a:latin typeface="+mj-lt"/>
              </a:rPr>
              <a:t>Delta – en arbeidstakerorganisasjon i YS</a:t>
            </a:r>
          </a:p>
        </p:txBody>
      </p:sp>
    </p:spTree>
    <p:extLst>
      <p:ext uri="{BB962C8B-B14F-4D97-AF65-F5344CB8AC3E}">
        <p14:creationId xmlns:p14="http://schemas.microsoft.com/office/powerpoint/2010/main" val="1226185276"/>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tel og bilde #2">
    <p:bg>
      <p:bgPr>
        <a:solidFill>
          <a:schemeClr val="accent1"/>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500BBC9F-31C3-423A-B546-69A51B8BC3C5}"/>
              </a:ext>
            </a:extLst>
          </p:cNvPr>
          <p:cNvSpPr>
            <a:spLocks noGrp="1"/>
          </p:cNvSpPr>
          <p:nvPr>
            <p:ph type="pic" sz="quarter" idx="13"/>
          </p:nvPr>
        </p:nvSpPr>
        <p:spPr>
          <a:xfrm>
            <a:off x="7311076" y="0"/>
            <a:ext cx="4880925" cy="6856490"/>
          </a:xfrm>
          <a:custGeom>
            <a:avLst/>
            <a:gdLst>
              <a:gd name="connsiteX0" fmla="*/ 2985096 w 13013894"/>
              <a:gd name="connsiteY0" fmla="*/ 0 h 18280800"/>
              <a:gd name="connsiteX1" fmla="*/ 13013894 w 13013894"/>
              <a:gd name="connsiteY1" fmla="*/ 0 h 18280800"/>
              <a:gd name="connsiteX2" fmla="*/ 13013894 w 13013894"/>
              <a:gd name="connsiteY2" fmla="*/ 18280800 h 18280800"/>
              <a:gd name="connsiteX3" fmla="*/ 2985096 w 13013894"/>
              <a:gd name="connsiteY3" fmla="*/ 18280800 h 18280800"/>
              <a:gd name="connsiteX4" fmla="*/ 0 w 13013894"/>
              <a:gd name="connsiteY4" fmla="*/ 9140400 h 18280800"/>
              <a:gd name="connsiteX5" fmla="*/ 2985096 w 13013894"/>
              <a:gd name="connsiteY5" fmla="*/ 0 h 1828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13894" h="18280800">
                <a:moveTo>
                  <a:pt x="2985096" y="0"/>
                </a:moveTo>
                <a:lnTo>
                  <a:pt x="13013894" y="0"/>
                </a:lnTo>
                <a:lnTo>
                  <a:pt x="13013894" y="18280800"/>
                </a:lnTo>
                <a:lnTo>
                  <a:pt x="2985096" y="18280800"/>
                </a:lnTo>
                <a:cubicBezTo>
                  <a:pt x="1108968" y="15721488"/>
                  <a:pt x="0" y="12560433"/>
                  <a:pt x="0" y="9140400"/>
                </a:cubicBezTo>
                <a:cubicBezTo>
                  <a:pt x="0" y="5720368"/>
                  <a:pt x="1108968" y="2559312"/>
                  <a:pt x="2985096" y="0"/>
                </a:cubicBezTo>
                <a:close/>
              </a:path>
            </a:pathLst>
          </a:custGeom>
          <a:solidFill>
            <a:schemeClr val="bg1"/>
          </a:solidFill>
        </p:spPr>
        <p:txBody>
          <a:bodyPr wrap="square" lIns="91440" tIns="45720" rIns="91440" bIns="45720">
            <a:noAutofit/>
          </a:bodyPr>
          <a:lstStyle/>
          <a:p>
            <a:r>
              <a:rPr lang="nb-NO" smtClean="0"/>
              <a:t>Klikk ikonet for å legge til et bilde</a:t>
            </a:r>
            <a:endParaRPr lang="nb-NO"/>
          </a:p>
        </p:txBody>
      </p:sp>
      <p:pic>
        <p:nvPicPr>
          <p:cNvPr id="24" name="Graphic 2">
            <a:extLst>
              <a:ext uri="{FF2B5EF4-FFF2-40B4-BE49-F238E27FC236}">
                <a16:creationId xmlns:a16="http://schemas.microsoft.com/office/drawing/2014/main" id="{D307DF81-4896-466A-BB18-5A5BEA02570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36889" y="792322"/>
            <a:ext cx="1485225" cy="511008"/>
          </a:xfrm>
          <a:prstGeom prst="rect">
            <a:avLst/>
          </a:prstGeom>
        </p:spPr>
      </p:pic>
      <p:sp>
        <p:nvSpPr>
          <p:cNvPr id="25" name="Title 1">
            <a:extLst>
              <a:ext uri="{FF2B5EF4-FFF2-40B4-BE49-F238E27FC236}">
                <a16:creationId xmlns:a16="http://schemas.microsoft.com/office/drawing/2014/main" id="{B0CD0C25-2929-4DA1-818B-47CD96359C04}"/>
              </a:ext>
            </a:extLst>
          </p:cNvPr>
          <p:cNvSpPr>
            <a:spLocks noGrp="1"/>
          </p:cNvSpPr>
          <p:nvPr>
            <p:ph type="ctrTitle"/>
          </p:nvPr>
        </p:nvSpPr>
        <p:spPr>
          <a:xfrm>
            <a:off x="1026172" y="2503487"/>
            <a:ext cx="5301813" cy="1399056"/>
          </a:xfrm>
        </p:spPr>
        <p:txBody>
          <a:bodyPr anchor="b">
            <a:normAutofit/>
          </a:bodyPr>
          <a:lstStyle>
            <a:lvl1pPr algn="l">
              <a:defRPr sz="4126"/>
            </a:lvl1pPr>
          </a:lstStyle>
          <a:p>
            <a:r>
              <a:rPr lang="nb-NO" smtClean="0"/>
              <a:t>Klikk for å redigere tittelstil</a:t>
            </a:r>
            <a:endParaRPr lang="en-US" dirty="0"/>
          </a:p>
        </p:txBody>
      </p:sp>
      <p:sp>
        <p:nvSpPr>
          <p:cNvPr id="26" name="Subtitle 2">
            <a:extLst>
              <a:ext uri="{FF2B5EF4-FFF2-40B4-BE49-F238E27FC236}">
                <a16:creationId xmlns:a16="http://schemas.microsoft.com/office/drawing/2014/main" id="{D43C1265-BEC4-41DA-A165-1AB3C8E89BD6}"/>
              </a:ext>
            </a:extLst>
          </p:cNvPr>
          <p:cNvSpPr>
            <a:spLocks noGrp="1"/>
          </p:cNvSpPr>
          <p:nvPr>
            <p:ph type="subTitle" idx="1"/>
          </p:nvPr>
        </p:nvSpPr>
        <p:spPr>
          <a:xfrm>
            <a:off x="1026171" y="3905313"/>
            <a:ext cx="5301814" cy="608477"/>
          </a:xfrm>
        </p:spPr>
        <p:txBody>
          <a:bodyPr>
            <a:normAutofit/>
          </a:bodyPr>
          <a:lstStyle>
            <a:lvl1pPr marL="0" indent="0" algn="l">
              <a:buNone/>
              <a:defRPr sz="3001"/>
            </a:lvl1pPr>
            <a:lvl2pPr marL="457242" indent="0" algn="ctr">
              <a:buNone/>
              <a:defRPr sz="2000"/>
            </a:lvl2pPr>
            <a:lvl3pPr marL="914484" indent="0" algn="ctr">
              <a:buNone/>
              <a:defRPr sz="1800"/>
            </a:lvl3pPr>
            <a:lvl4pPr marL="1371726" indent="0" algn="ctr">
              <a:buNone/>
              <a:defRPr sz="1600"/>
            </a:lvl4pPr>
            <a:lvl5pPr marL="1828968" indent="0" algn="ctr">
              <a:buNone/>
              <a:defRPr sz="1600"/>
            </a:lvl5pPr>
            <a:lvl6pPr marL="2286209" indent="0" algn="ctr">
              <a:buNone/>
              <a:defRPr sz="1600"/>
            </a:lvl6pPr>
            <a:lvl7pPr marL="2743451" indent="0" algn="ctr">
              <a:buNone/>
              <a:defRPr sz="1600"/>
            </a:lvl7pPr>
            <a:lvl8pPr marL="3200693" indent="0" algn="ctr">
              <a:buNone/>
              <a:defRPr sz="1600"/>
            </a:lvl8pPr>
            <a:lvl9pPr marL="3657935" indent="0" algn="ctr">
              <a:buNone/>
              <a:defRPr sz="1600"/>
            </a:lvl9pPr>
          </a:lstStyle>
          <a:p>
            <a:r>
              <a:rPr lang="nb-NO" smtClean="0"/>
              <a:t>Klikk for å redigere undertittelstil i malen</a:t>
            </a:r>
            <a:endParaRPr lang="en-US" dirty="0"/>
          </a:p>
        </p:txBody>
      </p:sp>
      <p:sp>
        <p:nvSpPr>
          <p:cNvPr id="27" name="Footer Placeholder 4">
            <a:extLst>
              <a:ext uri="{FF2B5EF4-FFF2-40B4-BE49-F238E27FC236}">
                <a16:creationId xmlns:a16="http://schemas.microsoft.com/office/drawing/2014/main" id="{1039DB37-0A02-427A-8F85-43F1F1B72873}"/>
              </a:ext>
            </a:extLst>
          </p:cNvPr>
          <p:cNvSpPr>
            <a:spLocks noGrp="1"/>
          </p:cNvSpPr>
          <p:nvPr>
            <p:ph type="ftr" sz="quarter" idx="11"/>
          </p:nvPr>
        </p:nvSpPr>
        <p:spPr>
          <a:xfrm>
            <a:off x="1004480" y="4625201"/>
            <a:ext cx="5323505" cy="365125"/>
          </a:xfrm>
        </p:spPr>
        <p:txBody>
          <a:bodyPr/>
          <a:lstStyle>
            <a:lvl1pPr algn="l">
              <a:defRPr sz="1125">
                <a:solidFill>
                  <a:schemeClr val="tx1"/>
                </a:solidFill>
                <a:latin typeface="+mn-lt"/>
              </a:defRPr>
            </a:lvl1pPr>
          </a:lstStyle>
          <a:p>
            <a:r>
              <a:rPr lang="nb-NO" dirty="0"/>
              <a:t>Navn på samling eller sted, </a:t>
            </a:r>
            <a:r>
              <a:rPr lang="nb-NO" dirty="0" err="1"/>
              <a:t>dd.mm.åå</a:t>
            </a:r>
            <a:endParaRPr lang="nb-NO" dirty="0"/>
          </a:p>
        </p:txBody>
      </p:sp>
      <p:sp>
        <p:nvSpPr>
          <p:cNvPr id="28" name="TekstSylinder 27">
            <a:extLst>
              <a:ext uri="{FF2B5EF4-FFF2-40B4-BE49-F238E27FC236}">
                <a16:creationId xmlns:a16="http://schemas.microsoft.com/office/drawing/2014/main" id="{6EA2FD4D-365B-433E-896A-6729D2A17A1B}"/>
              </a:ext>
            </a:extLst>
          </p:cNvPr>
          <p:cNvSpPr txBox="1"/>
          <p:nvPr userDrawn="1"/>
        </p:nvSpPr>
        <p:spPr>
          <a:xfrm>
            <a:off x="955903" y="6125467"/>
            <a:ext cx="3871682" cy="323165"/>
          </a:xfrm>
          <a:prstGeom prst="rect">
            <a:avLst/>
          </a:prstGeom>
          <a:noFill/>
        </p:spPr>
        <p:txBody>
          <a:bodyPr wrap="square" rtlCol="0">
            <a:spAutoFit/>
          </a:bodyPr>
          <a:lstStyle/>
          <a:p>
            <a:r>
              <a:rPr lang="nb-NO" sz="1500" dirty="0">
                <a:solidFill>
                  <a:schemeClr val="bg1"/>
                </a:solidFill>
                <a:latin typeface="+mj-lt"/>
              </a:rPr>
              <a:t>Delta – en arbeidstakerorganisasjon i YS</a:t>
            </a:r>
          </a:p>
        </p:txBody>
      </p:sp>
    </p:spTree>
    <p:extLst>
      <p:ext uri="{BB962C8B-B14F-4D97-AF65-F5344CB8AC3E}">
        <p14:creationId xmlns:p14="http://schemas.microsoft.com/office/powerpoint/2010/main" val="2025800271"/>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203B9750-C24D-4F68-8EDA-2F12D88F23AC}"/>
              </a:ext>
            </a:extLst>
          </p:cNvPr>
          <p:cNvSpPr>
            <a:spLocks noGrp="1"/>
          </p:cNvSpPr>
          <p:nvPr>
            <p:ph sz="half" idx="14"/>
          </p:nvPr>
        </p:nvSpPr>
        <p:spPr>
          <a:xfrm>
            <a:off x="1004480" y="2329267"/>
            <a:ext cx="10136207" cy="3467856"/>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2" name="Title 1"/>
          <p:cNvSpPr>
            <a:spLocks noGrp="1"/>
          </p:cNvSpPr>
          <p:nvPr>
            <p:ph type="title"/>
          </p:nvPr>
        </p:nvSpPr>
        <p:spPr/>
        <p:txBody>
          <a:bodyPr/>
          <a:lstStyle/>
          <a:p>
            <a:r>
              <a:rPr lang="nb-NO" smtClean="0"/>
              <a:t>Klikk for å redigere tittelstil</a:t>
            </a:r>
            <a:endParaRPr lang="en-US" dirty="0"/>
          </a:p>
        </p:txBody>
      </p:sp>
      <p:sp>
        <p:nvSpPr>
          <p:cNvPr id="4" name="Date Placeholder 3"/>
          <p:cNvSpPr>
            <a:spLocks noGrp="1"/>
          </p:cNvSpPr>
          <p:nvPr>
            <p:ph type="dt" sz="half" idx="10"/>
          </p:nvPr>
        </p:nvSpPr>
        <p:spPr/>
        <p:txBody>
          <a:bodyPr/>
          <a:lstStyle/>
          <a:p>
            <a:fld id="{CB3C4099-E52B-496F-893E-EC94253A009A}" type="datetimeFigureOut">
              <a:rPr lang="nb-NO" smtClean="0"/>
              <a:t>23.09.2019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D98561C7-611F-4E7B-9F63-32A1711305D7}" type="slidenum">
              <a:rPr lang="nb-NO" smtClean="0"/>
              <a:t>‹#›</a:t>
            </a:fld>
            <a:endParaRPr lang="nb-NO"/>
          </a:p>
        </p:txBody>
      </p:sp>
      <p:sp>
        <p:nvSpPr>
          <p:cNvPr id="8" name="Text Placeholder 7">
            <a:extLst>
              <a:ext uri="{FF2B5EF4-FFF2-40B4-BE49-F238E27FC236}">
                <a16:creationId xmlns:a16="http://schemas.microsoft.com/office/drawing/2014/main" id="{A531674A-B7D4-42C6-81A6-088A507B4817}"/>
              </a:ext>
            </a:extLst>
          </p:cNvPr>
          <p:cNvSpPr>
            <a:spLocks noGrp="1"/>
          </p:cNvSpPr>
          <p:nvPr>
            <p:ph type="body" sz="quarter" idx="13"/>
          </p:nvPr>
        </p:nvSpPr>
        <p:spPr>
          <a:xfrm>
            <a:off x="1004480" y="1243398"/>
            <a:ext cx="10136207" cy="494854"/>
          </a:xfrm>
        </p:spPr>
        <p:txBody>
          <a:bodyPr anchor="b">
            <a:normAutofit/>
          </a:bodyPr>
          <a:lstStyle>
            <a:lvl1pPr marL="0" indent="0">
              <a:buNone/>
              <a:defRPr sz="3001"/>
            </a:lvl1pPr>
          </a:lstStyle>
          <a:p>
            <a:pPr lvl="0"/>
            <a:r>
              <a:rPr lang="nb-NO" smtClean="0"/>
              <a:t>Rediger tekststiler i malen</a:t>
            </a:r>
          </a:p>
        </p:txBody>
      </p:sp>
    </p:spTree>
    <p:extLst>
      <p:ext uri="{BB962C8B-B14F-4D97-AF65-F5344CB8AC3E}">
        <p14:creationId xmlns:p14="http://schemas.microsoft.com/office/powerpoint/2010/main" val="1381929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ita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0067" y="1901867"/>
            <a:ext cx="7881050" cy="2478662"/>
          </a:xfrm>
        </p:spPr>
        <p:txBody>
          <a:bodyPr>
            <a:normAutofit/>
          </a:bodyPr>
          <a:lstStyle>
            <a:lvl1pPr>
              <a:defRPr sz="3001">
                <a:solidFill>
                  <a:schemeClr val="bg1"/>
                </a:solidFill>
              </a:defRPr>
            </a:lvl1pPr>
          </a:lstStyle>
          <a:p>
            <a:r>
              <a:rPr lang="en-US" dirty="0"/>
              <a:t>«</a:t>
            </a:r>
            <a:r>
              <a:rPr lang="en-US" dirty="0" err="1"/>
              <a:t>Sitat</a:t>
            </a:r>
            <a:r>
              <a:rPr lang="en-US" dirty="0"/>
              <a:t>»</a:t>
            </a:r>
          </a:p>
        </p:txBody>
      </p:sp>
      <p:sp>
        <p:nvSpPr>
          <p:cNvPr id="8" name="Text Placeholder 7">
            <a:extLst>
              <a:ext uri="{FF2B5EF4-FFF2-40B4-BE49-F238E27FC236}">
                <a16:creationId xmlns:a16="http://schemas.microsoft.com/office/drawing/2014/main" id="{A531674A-B7D4-42C6-81A6-088A507B4817}"/>
              </a:ext>
            </a:extLst>
          </p:cNvPr>
          <p:cNvSpPr>
            <a:spLocks noGrp="1"/>
          </p:cNvSpPr>
          <p:nvPr>
            <p:ph type="body" sz="quarter" idx="13" hasCustomPrompt="1"/>
          </p:nvPr>
        </p:nvSpPr>
        <p:spPr>
          <a:xfrm>
            <a:off x="1020067" y="4558674"/>
            <a:ext cx="7881050" cy="494854"/>
          </a:xfrm>
        </p:spPr>
        <p:txBody>
          <a:bodyPr anchor="t">
            <a:normAutofit/>
          </a:bodyPr>
          <a:lstStyle>
            <a:lvl1pPr marL="0" indent="0">
              <a:buNone/>
              <a:defRPr sz="1125">
                <a:solidFill>
                  <a:schemeClr val="bg1"/>
                </a:solidFill>
              </a:defRPr>
            </a:lvl1pPr>
          </a:lstStyle>
          <a:p>
            <a:pPr lvl="0"/>
            <a:r>
              <a:rPr lang="nb-NO" dirty="0"/>
              <a:t>Navn, tittel</a:t>
            </a:r>
          </a:p>
        </p:txBody>
      </p:sp>
      <p:pic>
        <p:nvPicPr>
          <p:cNvPr id="11" name="Graphic 1">
            <a:extLst>
              <a:ext uri="{FF2B5EF4-FFF2-40B4-BE49-F238E27FC236}">
                <a16:creationId xmlns:a16="http://schemas.microsoft.com/office/drawing/2014/main" id="{CF62E954-A893-49A7-8B71-F1F292AE678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40502" y="5995800"/>
            <a:ext cx="1043398" cy="358992"/>
          </a:xfrm>
          <a:prstGeom prst="rect">
            <a:avLst/>
          </a:prstGeom>
        </p:spPr>
      </p:pic>
      <p:sp>
        <p:nvSpPr>
          <p:cNvPr id="6" name="TekstSylinder 5">
            <a:extLst>
              <a:ext uri="{FF2B5EF4-FFF2-40B4-BE49-F238E27FC236}">
                <a16:creationId xmlns:a16="http://schemas.microsoft.com/office/drawing/2014/main" id="{28A2AE5F-4B7C-413B-8DCD-89978BC01A4B}"/>
              </a:ext>
            </a:extLst>
          </p:cNvPr>
          <p:cNvSpPr txBox="1"/>
          <p:nvPr userDrawn="1"/>
        </p:nvSpPr>
        <p:spPr>
          <a:xfrm>
            <a:off x="8510848" y="6170241"/>
            <a:ext cx="2792226" cy="265457"/>
          </a:xfrm>
          <a:prstGeom prst="rect">
            <a:avLst/>
          </a:prstGeom>
          <a:noFill/>
        </p:spPr>
        <p:txBody>
          <a:bodyPr wrap="square" rtlCol="0">
            <a:spAutoFit/>
          </a:bodyPr>
          <a:lstStyle/>
          <a:p>
            <a:r>
              <a:rPr lang="nb-NO" sz="1125" dirty="0">
                <a:solidFill>
                  <a:schemeClr val="bg1"/>
                </a:solidFill>
                <a:latin typeface="+mj-lt"/>
              </a:rPr>
              <a:t>Delta – en arbeidstakerorganisasjon i YS</a:t>
            </a:r>
          </a:p>
        </p:txBody>
      </p:sp>
    </p:spTree>
    <p:extLst>
      <p:ext uri="{BB962C8B-B14F-4D97-AF65-F5344CB8AC3E}">
        <p14:creationId xmlns:p14="http://schemas.microsoft.com/office/powerpoint/2010/main" val="912226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4480" y="332567"/>
            <a:ext cx="10136207" cy="941646"/>
          </a:xfrm>
          <a:prstGeom prst="rect">
            <a:avLst/>
          </a:prstGeom>
        </p:spPr>
        <p:txBody>
          <a:bodyPr vert="horz" lIns="91440" tIns="45720" rIns="91440" bIns="45720" rtlCol="0" anchor="b">
            <a:normAutofit/>
          </a:bodyPr>
          <a:lstStyle/>
          <a:p>
            <a:r>
              <a:rPr lang="nb-NO" smtClean="0"/>
              <a:t>Klikk for å redigere tittelstil</a:t>
            </a:r>
            <a:endParaRPr lang="en-US" dirty="0"/>
          </a:p>
        </p:txBody>
      </p:sp>
      <p:sp>
        <p:nvSpPr>
          <p:cNvPr id="3" name="Text Placeholder 2"/>
          <p:cNvSpPr>
            <a:spLocks noGrp="1"/>
          </p:cNvSpPr>
          <p:nvPr>
            <p:ph type="body" idx="1"/>
          </p:nvPr>
        </p:nvSpPr>
        <p:spPr>
          <a:xfrm>
            <a:off x="1004480" y="2329267"/>
            <a:ext cx="10136207" cy="3467856"/>
          </a:xfrm>
          <a:prstGeom prst="rect">
            <a:avLst/>
          </a:prstGeom>
        </p:spPr>
        <p:txBody>
          <a:bodyPr vert="horz" lIns="91440" tIns="45720" rIns="91440" bIns="45720" rtlCol="0">
            <a:normAutofit/>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2"/>
          </p:nvPr>
        </p:nvSpPr>
        <p:spPr>
          <a:xfrm>
            <a:off x="100448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CB3C4099-E52B-496F-893E-EC94253A009A}" type="datetimeFigureOut">
              <a:rPr lang="nb-NO" smtClean="0"/>
              <a:pPr/>
              <a:t>23.09.2019</a:t>
            </a:fld>
            <a:endParaRPr lang="nb-NO"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endParaRPr lang="nb-NO" dirty="0"/>
          </a:p>
        </p:txBody>
      </p:sp>
      <p:sp>
        <p:nvSpPr>
          <p:cNvPr id="6" name="Slide Number Placeholder 5"/>
          <p:cNvSpPr>
            <a:spLocks noGrp="1"/>
          </p:cNvSpPr>
          <p:nvPr>
            <p:ph type="sldNum" sz="quarter" idx="4"/>
          </p:nvPr>
        </p:nvSpPr>
        <p:spPr>
          <a:xfrm>
            <a:off x="8397487"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D98561C7-611F-4E7B-9F63-32A1711305D7}" type="slidenum">
              <a:rPr lang="nb-NO" smtClean="0"/>
              <a:pPr/>
              <a:t>‹#›</a:t>
            </a:fld>
            <a:endParaRPr lang="nb-NO" dirty="0"/>
          </a:p>
        </p:txBody>
      </p:sp>
      <p:pic>
        <p:nvPicPr>
          <p:cNvPr id="9" name="delta_logo">
            <a:extLst>
              <a:ext uri="{FF2B5EF4-FFF2-40B4-BE49-F238E27FC236}">
                <a16:creationId xmlns:a16="http://schemas.microsoft.com/office/drawing/2014/main" id="{0A484A85-FF74-48FE-9575-2CB65943E866}"/>
              </a:ext>
            </a:extLst>
          </p:cNvPr>
          <p:cNvPicPr>
            <a:picLocks noChangeAspect="1"/>
          </p:cNvPicPr>
          <p:nvPr userDrawn="1"/>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xmlns="" r:embed="rId19"/>
              </a:ext>
            </a:extLst>
          </a:blip>
          <a:stretch>
            <a:fillRect/>
          </a:stretch>
        </p:blipFill>
        <p:spPr>
          <a:xfrm>
            <a:off x="1040502" y="5995800"/>
            <a:ext cx="1043398" cy="358992"/>
          </a:xfrm>
          <a:prstGeom prst="rect">
            <a:avLst/>
          </a:prstGeom>
        </p:spPr>
      </p:pic>
      <p:sp>
        <p:nvSpPr>
          <p:cNvPr id="10" name="delta_text">
            <a:extLst>
              <a:ext uri="{FF2B5EF4-FFF2-40B4-BE49-F238E27FC236}">
                <a16:creationId xmlns:a16="http://schemas.microsoft.com/office/drawing/2014/main" id="{66609344-FE6A-4AC5-A60A-E6FD1F977ED9}"/>
              </a:ext>
            </a:extLst>
          </p:cNvPr>
          <p:cNvSpPr txBox="1"/>
          <p:nvPr userDrawn="1"/>
        </p:nvSpPr>
        <p:spPr>
          <a:xfrm>
            <a:off x="8511841" y="6169058"/>
            <a:ext cx="2743200" cy="265457"/>
          </a:xfrm>
          <a:prstGeom prst="rect">
            <a:avLst/>
          </a:prstGeom>
          <a:noFill/>
        </p:spPr>
        <p:txBody>
          <a:bodyPr wrap="square" rtlCol="0">
            <a:spAutoFit/>
          </a:bodyPr>
          <a:lstStyle/>
          <a:p>
            <a:r>
              <a:rPr lang="nb-NO" sz="1125" dirty="0">
                <a:solidFill>
                  <a:schemeClr val="accent1"/>
                </a:solidFill>
                <a:latin typeface="+mj-lt"/>
              </a:rPr>
              <a:t>Delta – en arbeidstakerorganisasjon i YS</a:t>
            </a:r>
          </a:p>
        </p:txBody>
      </p:sp>
    </p:spTree>
    <p:extLst>
      <p:ext uri="{BB962C8B-B14F-4D97-AF65-F5344CB8AC3E}">
        <p14:creationId xmlns:p14="http://schemas.microsoft.com/office/powerpoint/2010/main" val="1048983824"/>
      </p:ext>
    </p:extLst>
  </p:cSld>
  <p:clrMap bg1="lt1" tx1="dk1" bg2="lt2" tx2="dk2" accent1="accent1" accent2="accent2" accent3="accent3" accent4="accent4" accent5="accent5" accent6="accent6" hlink="hlink" folHlink="folHlink"/>
  <p:sldLayoutIdLst>
    <p:sldLayoutId id="2147483661" r:id="rId1"/>
    <p:sldLayoutId id="2147483676" r:id="rId2"/>
    <p:sldLayoutId id="2147483677" r:id="rId3"/>
    <p:sldLayoutId id="2147483663" r:id="rId4"/>
    <p:sldLayoutId id="2147483678" r:id="rId5"/>
    <p:sldLayoutId id="2147483664" r:id="rId6"/>
    <p:sldLayoutId id="2147483680" r:id="rId7"/>
    <p:sldLayoutId id="2147483662" r:id="rId8"/>
    <p:sldLayoutId id="2147483681" r:id="rId9"/>
    <p:sldLayoutId id="2147483682" r:id="rId10"/>
    <p:sldLayoutId id="2147483683" r:id="rId11"/>
    <p:sldLayoutId id="2147483684" r:id="rId12"/>
    <p:sldLayoutId id="2147483673" r:id="rId13"/>
    <p:sldLayoutId id="2147483666" r:id="rId14"/>
    <p:sldLayoutId id="2147483675" r:id="rId15"/>
    <p:sldLayoutId id="2147483667" r:id="rId16"/>
  </p:sldLayoutIdLst>
  <p:txStyles>
    <p:titleStyle>
      <a:lvl1pPr algn="l" defTabSz="914484" rtl="0" eaLnBrk="1" latinLnBrk="0" hangingPunct="1">
        <a:lnSpc>
          <a:spcPct val="90000"/>
        </a:lnSpc>
        <a:spcBef>
          <a:spcPct val="0"/>
        </a:spcBef>
        <a:buNone/>
        <a:defRPr sz="3751" kern="1200">
          <a:solidFill>
            <a:srgbClr val="002244"/>
          </a:solidFill>
          <a:latin typeface="+mj-lt"/>
          <a:ea typeface="+mj-ea"/>
          <a:cs typeface="+mj-cs"/>
        </a:defRPr>
      </a:lvl1pPr>
    </p:titleStyle>
    <p:bodyStyle>
      <a:lvl1pPr marL="228621" indent="-228621" algn="l" defTabSz="914484" rtl="0" eaLnBrk="1" latinLnBrk="0" hangingPunct="1">
        <a:lnSpc>
          <a:spcPct val="100000"/>
        </a:lnSpc>
        <a:spcBef>
          <a:spcPts val="1000"/>
        </a:spcBef>
        <a:buFont typeface="Arial" panose="020B0604020202020204" pitchFamily="34" charset="0"/>
        <a:buChar char="•"/>
        <a:defRPr sz="2251" kern="1200">
          <a:solidFill>
            <a:srgbClr val="002244"/>
          </a:solidFill>
          <a:latin typeface="+mn-lt"/>
          <a:ea typeface="+mn-ea"/>
          <a:cs typeface="+mn-cs"/>
        </a:defRPr>
      </a:lvl1pPr>
      <a:lvl2pPr marL="457242" indent="-228621" algn="l" defTabSz="914484" rtl="0" eaLnBrk="1" latinLnBrk="0" hangingPunct="1">
        <a:lnSpc>
          <a:spcPct val="100000"/>
        </a:lnSpc>
        <a:spcBef>
          <a:spcPts val="500"/>
        </a:spcBef>
        <a:buFont typeface="Arial" panose="020B0604020202020204" pitchFamily="34" charset="0"/>
        <a:buChar char="•"/>
        <a:defRPr sz="2026" kern="1200">
          <a:solidFill>
            <a:srgbClr val="002244"/>
          </a:solidFill>
          <a:latin typeface="+mn-lt"/>
          <a:ea typeface="+mn-ea"/>
          <a:cs typeface="+mn-cs"/>
        </a:defRPr>
      </a:lvl2pPr>
      <a:lvl3pPr marL="685862" indent="-228621" algn="l" defTabSz="914484" rtl="0" eaLnBrk="1" latinLnBrk="0" hangingPunct="1">
        <a:lnSpc>
          <a:spcPct val="100000"/>
        </a:lnSpc>
        <a:spcBef>
          <a:spcPts val="500"/>
        </a:spcBef>
        <a:buFont typeface="Arial" panose="020B0604020202020204" pitchFamily="34" charset="0"/>
        <a:buChar char="•"/>
        <a:defRPr sz="2026" kern="1200">
          <a:solidFill>
            <a:srgbClr val="002244"/>
          </a:solidFill>
          <a:latin typeface="+mn-lt"/>
          <a:ea typeface="+mn-ea"/>
          <a:cs typeface="+mn-cs"/>
        </a:defRPr>
      </a:lvl3pPr>
      <a:lvl4pPr marL="914483" indent="-228621" algn="l" defTabSz="914484" rtl="0" eaLnBrk="1" latinLnBrk="0" hangingPunct="1">
        <a:lnSpc>
          <a:spcPct val="100000"/>
        </a:lnSpc>
        <a:spcBef>
          <a:spcPts val="500"/>
        </a:spcBef>
        <a:buFont typeface="Arial" panose="020B0604020202020204" pitchFamily="34" charset="0"/>
        <a:buChar char="•"/>
        <a:defRPr sz="2026" kern="1200">
          <a:solidFill>
            <a:srgbClr val="002244"/>
          </a:solidFill>
          <a:latin typeface="+mn-lt"/>
          <a:ea typeface="+mn-ea"/>
          <a:cs typeface="+mn-cs"/>
        </a:defRPr>
      </a:lvl4pPr>
      <a:lvl5pPr marL="1143104" indent="-228621" algn="l" defTabSz="914484" rtl="0" eaLnBrk="1" latinLnBrk="0" hangingPunct="1">
        <a:lnSpc>
          <a:spcPct val="100000"/>
        </a:lnSpc>
        <a:spcBef>
          <a:spcPts val="500"/>
        </a:spcBef>
        <a:buFont typeface="Arial" panose="020B0604020202020204" pitchFamily="34" charset="0"/>
        <a:buChar char="•"/>
        <a:defRPr sz="2026" kern="1200">
          <a:solidFill>
            <a:srgbClr val="002244"/>
          </a:solidFill>
          <a:latin typeface="+mn-lt"/>
          <a:ea typeface="+mn-ea"/>
          <a:cs typeface="+mn-cs"/>
        </a:defRPr>
      </a:lvl5pPr>
      <a:lvl6pPr marL="2514831" indent="-228621" algn="l" defTabSz="9144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72" indent="-228621" algn="l" defTabSz="9144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14" indent="-228621" algn="l" defTabSz="9144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56" indent="-228621" algn="l" defTabSz="9144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84" rtl="0" eaLnBrk="1" latinLnBrk="0" hangingPunct="1">
        <a:defRPr sz="1800" kern="1200">
          <a:solidFill>
            <a:schemeClr val="tx1"/>
          </a:solidFill>
          <a:latin typeface="+mn-lt"/>
          <a:ea typeface="+mn-ea"/>
          <a:cs typeface="+mn-cs"/>
        </a:defRPr>
      </a:lvl1pPr>
      <a:lvl2pPr marL="457242" algn="l" defTabSz="914484" rtl="0" eaLnBrk="1" latinLnBrk="0" hangingPunct="1">
        <a:defRPr sz="1800" kern="1200">
          <a:solidFill>
            <a:schemeClr val="tx1"/>
          </a:solidFill>
          <a:latin typeface="+mn-lt"/>
          <a:ea typeface="+mn-ea"/>
          <a:cs typeface="+mn-cs"/>
        </a:defRPr>
      </a:lvl2pPr>
      <a:lvl3pPr marL="914484" algn="l" defTabSz="914484" rtl="0" eaLnBrk="1" latinLnBrk="0" hangingPunct="1">
        <a:defRPr sz="1800" kern="1200">
          <a:solidFill>
            <a:schemeClr val="tx1"/>
          </a:solidFill>
          <a:latin typeface="+mn-lt"/>
          <a:ea typeface="+mn-ea"/>
          <a:cs typeface="+mn-cs"/>
        </a:defRPr>
      </a:lvl3pPr>
      <a:lvl4pPr marL="1371726" algn="l" defTabSz="914484" rtl="0" eaLnBrk="1" latinLnBrk="0" hangingPunct="1">
        <a:defRPr sz="1800" kern="1200">
          <a:solidFill>
            <a:schemeClr val="tx1"/>
          </a:solidFill>
          <a:latin typeface="+mn-lt"/>
          <a:ea typeface="+mn-ea"/>
          <a:cs typeface="+mn-cs"/>
        </a:defRPr>
      </a:lvl4pPr>
      <a:lvl5pPr marL="1828968" algn="l" defTabSz="914484" rtl="0" eaLnBrk="1" latinLnBrk="0" hangingPunct="1">
        <a:defRPr sz="1800" kern="1200">
          <a:solidFill>
            <a:schemeClr val="tx1"/>
          </a:solidFill>
          <a:latin typeface="+mn-lt"/>
          <a:ea typeface="+mn-ea"/>
          <a:cs typeface="+mn-cs"/>
        </a:defRPr>
      </a:lvl5pPr>
      <a:lvl6pPr marL="2286209" algn="l" defTabSz="914484" rtl="0" eaLnBrk="1" latinLnBrk="0" hangingPunct="1">
        <a:defRPr sz="1800" kern="1200">
          <a:solidFill>
            <a:schemeClr val="tx1"/>
          </a:solidFill>
          <a:latin typeface="+mn-lt"/>
          <a:ea typeface="+mn-ea"/>
          <a:cs typeface="+mn-cs"/>
        </a:defRPr>
      </a:lvl6pPr>
      <a:lvl7pPr marL="2743451" algn="l" defTabSz="914484" rtl="0" eaLnBrk="1" latinLnBrk="0" hangingPunct="1">
        <a:defRPr sz="1800" kern="1200">
          <a:solidFill>
            <a:schemeClr val="tx1"/>
          </a:solidFill>
          <a:latin typeface="+mn-lt"/>
          <a:ea typeface="+mn-ea"/>
          <a:cs typeface="+mn-cs"/>
        </a:defRPr>
      </a:lvl7pPr>
      <a:lvl8pPr marL="3200693" algn="l" defTabSz="914484" rtl="0" eaLnBrk="1" latinLnBrk="0" hangingPunct="1">
        <a:defRPr sz="1800" kern="1200">
          <a:solidFill>
            <a:schemeClr val="tx1"/>
          </a:solidFill>
          <a:latin typeface="+mn-lt"/>
          <a:ea typeface="+mn-ea"/>
          <a:cs typeface="+mn-cs"/>
        </a:defRPr>
      </a:lvl8pPr>
      <a:lvl9pPr marL="3657935" algn="l" defTabSz="91448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delta_2">
            <a:extLst>
              <a:ext uri="{FF2B5EF4-FFF2-40B4-BE49-F238E27FC236}">
                <a16:creationId xmlns:a16="http://schemas.microsoft.com/office/drawing/2014/main" id="{48F5541E-36C1-47C2-B9D9-A6799A7E12A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4"/>
            <a:ext cx="12192000" cy="6857972"/>
          </a:xfrm>
          <a:prstGeom prst="rect">
            <a:avLst/>
          </a:prstGeom>
        </p:spPr>
      </p:pic>
      <p:sp>
        <p:nvSpPr>
          <p:cNvPr id="2" name="Title 1">
            <a:extLst>
              <a:ext uri="{FF2B5EF4-FFF2-40B4-BE49-F238E27FC236}">
                <a16:creationId xmlns:a16="http://schemas.microsoft.com/office/drawing/2014/main" id="{635777F7-566E-4069-8DD1-49DBFAC51255}"/>
              </a:ext>
            </a:extLst>
          </p:cNvPr>
          <p:cNvSpPr>
            <a:spLocks noGrp="1"/>
          </p:cNvSpPr>
          <p:nvPr>
            <p:ph type="ctrTitle"/>
          </p:nvPr>
        </p:nvSpPr>
        <p:spPr/>
        <p:txBody>
          <a:bodyPr/>
          <a:lstStyle/>
          <a:p>
            <a:r>
              <a:rPr lang="en-US" dirty="0" smtClean="0"/>
              <a:t>Tariff 2020</a:t>
            </a:r>
            <a:endParaRPr lang="en-US" dirty="0"/>
          </a:p>
        </p:txBody>
      </p:sp>
      <p:sp>
        <p:nvSpPr>
          <p:cNvPr id="3" name="Subtitle 2">
            <a:extLst>
              <a:ext uri="{FF2B5EF4-FFF2-40B4-BE49-F238E27FC236}">
                <a16:creationId xmlns:a16="http://schemas.microsoft.com/office/drawing/2014/main" id="{15077FC7-6353-4078-9AB7-B55EFB6C170E}"/>
              </a:ext>
            </a:extLst>
          </p:cNvPr>
          <p:cNvSpPr>
            <a:spLocks noGrp="1"/>
          </p:cNvSpPr>
          <p:nvPr>
            <p:ph type="subTitle" idx="1"/>
          </p:nvPr>
        </p:nvSpPr>
        <p:spPr/>
        <p:txBody>
          <a:bodyPr>
            <a:normAutofit/>
          </a:bodyPr>
          <a:lstStyle/>
          <a:p>
            <a:r>
              <a:rPr lang="en-US" dirty="0" err="1" smtClean="0"/>
              <a:t>Innspill</a:t>
            </a:r>
            <a:r>
              <a:rPr lang="en-US" dirty="0" smtClean="0"/>
              <a:t> </a:t>
            </a:r>
            <a:r>
              <a:rPr lang="en-US" dirty="0" err="1" smtClean="0"/>
              <a:t>til</a:t>
            </a:r>
            <a:r>
              <a:rPr lang="en-US" dirty="0" smtClean="0"/>
              <a:t> </a:t>
            </a:r>
            <a:r>
              <a:rPr lang="en-US" dirty="0" err="1" smtClean="0"/>
              <a:t>hovedoppgjøret</a:t>
            </a:r>
            <a:endParaRPr lang="en-US" dirty="0"/>
          </a:p>
        </p:txBody>
      </p:sp>
      <p:pic>
        <p:nvPicPr>
          <p:cNvPr id="20" name="delta_logo">
            <a:extLst>
              <a:ext uri="{FF2B5EF4-FFF2-40B4-BE49-F238E27FC236}">
                <a16:creationId xmlns:a16="http://schemas.microsoft.com/office/drawing/2014/main" id="{BE4934D5-381A-4A52-A463-C5B81CFC81A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1036889" y="792322"/>
            <a:ext cx="1485225" cy="511008"/>
          </a:xfrm>
          <a:prstGeom prst="rect">
            <a:avLst/>
          </a:prstGeom>
        </p:spPr>
      </p:pic>
      <p:sp>
        <p:nvSpPr>
          <p:cNvPr id="21" name="delta_tagline">
            <a:extLst>
              <a:ext uri="{FF2B5EF4-FFF2-40B4-BE49-F238E27FC236}">
                <a16:creationId xmlns:a16="http://schemas.microsoft.com/office/drawing/2014/main" id="{3417D788-F610-4A97-BE31-03E10056B7B0}"/>
              </a:ext>
            </a:extLst>
          </p:cNvPr>
          <p:cNvSpPr txBox="1"/>
          <p:nvPr/>
        </p:nvSpPr>
        <p:spPr>
          <a:xfrm>
            <a:off x="952092" y="6122610"/>
            <a:ext cx="3862717" cy="323165"/>
          </a:xfrm>
          <a:prstGeom prst="rect">
            <a:avLst/>
          </a:prstGeom>
          <a:noFill/>
        </p:spPr>
        <p:txBody>
          <a:bodyPr wrap="square" rtlCol="0">
            <a:spAutoFit/>
          </a:bodyPr>
          <a:lstStyle/>
          <a:p>
            <a:r>
              <a:rPr lang="nb-NO" sz="1500" dirty="0">
                <a:solidFill>
                  <a:schemeClr val="accent1"/>
                </a:solidFill>
                <a:latin typeface="+mj-lt"/>
              </a:rPr>
              <a:t>Delta – en arbeidstakerorganisasjon i YS</a:t>
            </a:r>
          </a:p>
        </p:txBody>
      </p:sp>
    </p:spTree>
    <p:extLst>
      <p:ext uri="{BB962C8B-B14F-4D97-AF65-F5344CB8AC3E}">
        <p14:creationId xmlns:p14="http://schemas.microsoft.com/office/powerpoint/2010/main" val="862943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sz="half" idx="1"/>
          </p:nvPr>
        </p:nvSpPr>
        <p:spPr/>
        <p:txBody>
          <a:bodyPr/>
          <a:lstStyle/>
          <a:p>
            <a:pPr marL="0" indent="0">
              <a:buNone/>
            </a:pPr>
            <a:r>
              <a:rPr lang="nb-NO" dirty="0"/>
              <a:t>Bør det gjøres endringer i tariffavtalens sosiale bestemmelser eller fellesbestemmelser?</a:t>
            </a:r>
          </a:p>
          <a:p>
            <a:endParaRPr lang="nb-NO" dirty="0"/>
          </a:p>
        </p:txBody>
      </p:sp>
      <p:sp>
        <p:nvSpPr>
          <p:cNvPr id="4" name="Tittel 3"/>
          <p:cNvSpPr>
            <a:spLocks noGrp="1"/>
          </p:cNvSpPr>
          <p:nvPr>
            <p:ph type="title"/>
          </p:nvPr>
        </p:nvSpPr>
        <p:spPr/>
        <p:txBody>
          <a:bodyPr/>
          <a:lstStyle/>
          <a:p>
            <a:r>
              <a:rPr lang="nb-NO" dirty="0" smtClean="0"/>
              <a:t>Sosiale bestemmelser</a:t>
            </a:r>
            <a:endParaRPr lang="nb-NO" dirty="0"/>
          </a:p>
        </p:txBody>
      </p:sp>
      <p:sp>
        <p:nvSpPr>
          <p:cNvPr id="5" name="Plassholder for tekst 4"/>
          <p:cNvSpPr>
            <a:spLocks noGrp="1"/>
          </p:cNvSpPr>
          <p:nvPr>
            <p:ph type="body" sz="quarter" idx="14"/>
          </p:nvPr>
        </p:nvSpPr>
        <p:spPr/>
        <p:txBody>
          <a:bodyPr>
            <a:normAutofit fontScale="92500" lnSpcReduction="10000"/>
          </a:bodyPr>
          <a:lstStyle/>
          <a:p>
            <a:endParaRPr lang="nb-NO"/>
          </a:p>
        </p:txBody>
      </p:sp>
      <p:pic>
        <p:nvPicPr>
          <p:cNvPr id="6" name="Plassholder for bilde 5"/>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l="8834" t="121" r="9932" b="-121"/>
          <a:stretch/>
        </p:blipFill>
        <p:spPr/>
      </p:pic>
    </p:spTree>
    <p:extLst>
      <p:ext uri="{BB962C8B-B14F-4D97-AF65-F5344CB8AC3E}">
        <p14:creationId xmlns:p14="http://schemas.microsoft.com/office/powerpoint/2010/main" val="314103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20067" y="1818740"/>
            <a:ext cx="7881050" cy="2478662"/>
          </a:xfrm>
        </p:spPr>
        <p:txBody>
          <a:bodyPr/>
          <a:lstStyle/>
          <a:p>
            <a:r>
              <a:rPr lang="nb-NO" dirty="0" smtClean="0">
                <a:solidFill>
                  <a:schemeClr val="tx1"/>
                </a:solidFill>
              </a:rPr>
              <a:t>Takk for </a:t>
            </a:r>
            <a:br>
              <a:rPr lang="nb-NO" dirty="0" smtClean="0">
                <a:solidFill>
                  <a:schemeClr val="tx1"/>
                </a:solidFill>
              </a:rPr>
            </a:br>
            <a:r>
              <a:rPr lang="nb-NO" dirty="0" smtClean="0">
                <a:solidFill>
                  <a:schemeClr val="tx1"/>
                </a:solidFill>
              </a:rPr>
              <a:t>innspillene!</a:t>
            </a:r>
            <a:endParaRPr lang="nb-NO" dirty="0">
              <a:solidFill>
                <a:schemeClr val="tx1"/>
              </a:solidFill>
            </a:endParaRPr>
          </a:p>
        </p:txBody>
      </p:sp>
      <p:sp>
        <p:nvSpPr>
          <p:cNvPr id="3" name="Plassholder for tekst 2"/>
          <p:cNvSpPr>
            <a:spLocks noGrp="1"/>
          </p:cNvSpPr>
          <p:nvPr>
            <p:ph type="body" sz="quarter" idx="13"/>
          </p:nvPr>
        </p:nvSpPr>
        <p:spPr/>
        <p:txBody>
          <a:bodyPr>
            <a:normAutofit/>
          </a:bodyPr>
          <a:lstStyle/>
          <a:p>
            <a:r>
              <a:rPr lang="nb-NO" dirty="0" smtClean="0"/>
              <a:t>Lizzie Ruud Thorkildsen </a:t>
            </a:r>
            <a:br>
              <a:rPr lang="nb-NO" dirty="0" smtClean="0"/>
            </a:br>
            <a:r>
              <a:rPr lang="nb-NO" dirty="0" smtClean="0"/>
              <a:t>Forbundsleder</a:t>
            </a:r>
            <a:endParaRPr lang="nb-NO" dirty="0"/>
          </a:p>
        </p:txBody>
      </p:sp>
      <p:pic>
        <p:nvPicPr>
          <p:cNvPr id="4" name="Bild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25091" y="837040"/>
            <a:ext cx="7802875" cy="5203542"/>
          </a:xfrm>
          <a:prstGeom prst="rect">
            <a:avLst/>
          </a:prstGeom>
        </p:spPr>
      </p:pic>
    </p:spTree>
    <p:extLst>
      <p:ext uri="{BB962C8B-B14F-4D97-AF65-F5344CB8AC3E}">
        <p14:creationId xmlns:p14="http://schemas.microsoft.com/office/powerpoint/2010/main" val="3473344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l="26177" r="26177"/>
          <a:stretch>
            <a:fillRect/>
          </a:stretch>
        </p:blipFill>
        <p:spPr/>
      </p:pic>
      <p:sp>
        <p:nvSpPr>
          <p:cNvPr id="3" name="Plassholder for innhold 2"/>
          <p:cNvSpPr>
            <a:spLocks noGrp="1"/>
          </p:cNvSpPr>
          <p:nvPr>
            <p:ph sz="half" idx="1"/>
          </p:nvPr>
        </p:nvSpPr>
        <p:spPr/>
        <p:txBody>
          <a:bodyPr/>
          <a:lstStyle/>
          <a:p>
            <a:r>
              <a:rPr lang="nb-NO" sz="2000" dirty="0"/>
              <a:t>Bør lønnstilleggene fastsettes sentralt, eller bør de bestemmes gjennom </a:t>
            </a:r>
            <a:r>
              <a:rPr lang="nb-NO" sz="2000"/>
              <a:t>lokale </a:t>
            </a:r>
            <a:r>
              <a:rPr lang="nb-NO" sz="2000" smtClean="0"/>
              <a:t>forhandlinger</a:t>
            </a:r>
            <a:endParaRPr lang="nb-NO" sz="2000" dirty="0" smtClean="0"/>
          </a:p>
          <a:p>
            <a:r>
              <a:rPr lang="nb-NO" sz="2000" dirty="0" smtClean="0"/>
              <a:t>Hvis </a:t>
            </a:r>
            <a:r>
              <a:rPr lang="nb-NO" sz="2000" dirty="0"/>
              <a:t>det skal være lokale forhandlinger; bør det gis sentrale føringer for disse </a:t>
            </a:r>
            <a:r>
              <a:rPr lang="nb-NO" sz="2000" dirty="0" smtClean="0"/>
              <a:t>– </a:t>
            </a:r>
            <a:r>
              <a:rPr lang="nb-NO" sz="2000" dirty="0"/>
              <a:t>og i tilfelle hvilke?</a:t>
            </a:r>
          </a:p>
          <a:p>
            <a:r>
              <a:rPr lang="nb-NO" sz="2000" dirty="0" smtClean="0"/>
              <a:t>Bør </a:t>
            </a:r>
            <a:r>
              <a:rPr lang="nb-NO" sz="2000" dirty="0"/>
              <a:t>de lokale tilleggene gis i form av tillegg til grupper eller til enkeltindivider?</a:t>
            </a:r>
          </a:p>
          <a:p>
            <a:endParaRPr lang="nb-NO" dirty="0"/>
          </a:p>
        </p:txBody>
      </p:sp>
      <p:sp>
        <p:nvSpPr>
          <p:cNvPr id="4" name="Tittel 3"/>
          <p:cNvSpPr>
            <a:spLocks noGrp="1"/>
          </p:cNvSpPr>
          <p:nvPr>
            <p:ph type="title"/>
          </p:nvPr>
        </p:nvSpPr>
        <p:spPr>
          <a:xfrm>
            <a:off x="5182238" y="332566"/>
            <a:ext cx="5667461" cy="1405685"/>
          </a:xfrm>
        </p:spPr>
        <p:txBody>
          <a:bodyPr>
            <a:normAutofit fontScale="90000"/>
          </a:bodyPr>
          <a:lstStyle/>
          <a:p>
            <a:r>
              <a:rPr lang="nb-NO" b="1" dirty="0"/>
              <a:t>Sentrale forhandlinger/ lokale forhandlinger</a:t>
            </a:r>
            <a:br>
              <a:rPr lang="nb-NO" b="1" dirty="0"/>
            </a:br>
            <a:endParaRPr lang="nb-NO" dirty="0"/>
          </a:p>
        </p:txBody>
      </p:sp>
      <p:sp>
        <p:nvSpPr>
          <p:cNvPr id="5" name="Plassholder for tekst 4"/>
          <p:cNvSpPr>
            <a:spLocks noGrp="1"/>
          </p:cNvSpPr>
          <p:nvPr>
            <p:ph type="body" sz="quarter" idx="14"/>
          </p:nvPr>
        </p:nvSpPr>
        <p:spPr/>
        <p:txBody>
          <a:bodyPr>
            <a:normAutofit fontScale="92500" lnSpcReduction="10000"/>
          </a:bodyPr>
          <a:lstStyle/>
          <a:p>
            <a:endParaRPr lang="nb-NO" dirty="0"/>
          </a:p>
        </p:txBody>
      </p:sp>
      <p:sp>
        <p:nvSpPr>
          <p:cNvPr id="2" name="TekstSylinder 1"/>
          <p:cNvSpPr txBox="1"/>
          <p:nvPr/>
        </p:nvSpPr>
        <p:spPr>
          <a:xfrm>
            <a:off x="215152" y="0"/>
            <a:ext cx="1846731" cy="1015663"/>
          </a:xfrm>
          <a:prstGeom prst="rect">
            <a:avLst/>
          </a:prstGeom>
          <a:noFill/>
        </p:spPr>
        <p:txBody>
          <a:bodyPr wrap="square" rtlCol="0">
            <a:spAutoFit/>
          </a:bodyPr>
          <a:lstStyle/>
          <a:p>
            <a:r>
              <a:rPr lang="nb-NO" sz="6000" b="1" dirty="0" smtClean="0">
                <a:solidFill>
                  <a:schemeClr val="bg1"/>
                </a:solidFill>
              </a:rPr>
              <a:t>Lønn</a:t>
            </a:r>
            <a:endParaRPr lang="nb-NO" sz="6000" b="1" dirty="0">
              <a:solidFill>
                <a:schemeClr val="bg1"/>
              </a:solidFill>
            </a:endParaRPr>
          </a:p>
        </p:txBody>
      </p:sp>
    </p:spTree>
    <p:extLst>
      <p:ext uri="{BB962C8B-B14F-4D97-AF65-F5344CB8AC3E}">
        <p14:creationId xmlns:p14="http://schemas.microsoft.com/office/powerpoint/2010/main" val="409583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l="26088" r="26088"/>
          <a:stretch>
            <a:fillRect/>
          </a:stretch>
        </p:blipFill>
        <p:spPr>
          <a:xfrm>
            <a:off x="86389" y="107801"/>
            <a:ext cx="4919174" cy="6857841"/>
          </a:xfrm>
        </p:spPr>
      </p:pic>
      <p:sp>
        <p:nvSpPr>
          <p:cNvPr id="3" name="Plassholder for innhold 2"/>
          <p:cNvSpPr>
            <a:spLocks noGrp="1"/>
          </p:cNvSpPr>
          <p:nvPr>
            <p:ph sz="half" idx="1"/>
          </p:nvPr>
        </p:nvSpPr>
        <p:spPr/>
        <p:txBody>
          <a:bodyPr>
            <a:normAutofit/>
          </a:bodyPr>
          <a:lstStyle/>
          <a:p>
            <a:pPr marL="0" indent="0">
              <a:buNone/>
            </a:pPr>
            <a:r>
              <a:rPr lang="nb-NO" dirty="0"/>
              <a:t>Mener du at alle Deltas medlemmer bør få et generelt tillegg?</a:t>
            </a:r>
          </a:p>
          <a:p>
            <a:pPr marL="0" indent="0">
              <a:buNone/>
            </a:pPr>
            <a:endParaRPr lang="nb-NO" dirty="0"/>
          </a:p>
          <a:p>
            <a:pPr marL="0" indent="0">
              <a:buNone/>
            </a:pPr>
            <a:r>
              <a:rPr lang="nb-NO" dirty="0"/>
              <a:t>Hvordan bør dette i tilfelle gis</a:t>
            </a:r>
            <a:r>
              <a:rPr lang="nb-NO" dirty="0" smtClean="0"/>
              <a:t>:</a:t>
            </a:r>
          </a:p>
          <a:p>
            <a:pPr marL="0" indent="0">
              <a:buNone/>
            </a:pPr>
            <a:r>
              <a:rPr lang="nb-NO" dirty="0" smtClean="0"/>
              <a:t>&gt; som </a:t>
            </a:r>
            <a:r>
              <a:rPr lang="nb-NO" dirty="0"/>
              <a:t>et likt kronetillegg til alle?</a:t>
            </a:r>
            <a:br>
              <a:rPr lang="nb-NO" dirty="0"/>
            </a:br>
            <a:r>
              <a:rPr lang="nb-NO" dirty="0" smtClean="0"/>
              <a:t>&gt; som </a:t>
            </a:r>
            <a:r>
              <a:rPr lang="nb-NO" dirty="0"/>
              <a:t>et likt prosenttillegg til alle?</a:t>
            </a:r>
            <a:br>
              <a:rPr lang="nb-NO" dirty="0"/>
            </a:br>
            <a:r>
              <a:rPr lang="nb-NO" dirty="0" smtClean="0"/>
              <a:t>&gt; som </a:t>
            </a:r>
            <a:r>
              <a:rPr lang="nb-NO" dirty="0"/>
              <a:t>en kombinasjon av kroner og prosenter?</a:t>
            </a:r>
          </a:p>
          <a:p>
            <a:endParaRPr lang="nb-NO" dirty="0"/>
          </a:p>
        </p:txBody>
      </p:sp>
      <p:sp>
        <p:nvSpPr>
          <p:cNvPr id="4" name="Tittel 3"/>
          <p:cNvSpPr>
            <a:spLocks noGrp="1"/>
          </p:cNvSpPr>
          <p:nvPr>
            <p:ph type="title"/>
          </p:nvPr>
        </p:nvSpPr>
        <p:spPr/>
        <p:txBody>
          <a:bodyPr/>
          <a:lstStyle/>
          <a:p>
            <a:r>
              <a:rPr lang="nb-NO" dirty="0" smtClean="0"/>
              <a:t>Generelle tillegg</a:t>
            </a:r>
            <a:endParaRPr lang="nb-NO" dirty="0"/>
          </a:p>
        </p:txBody>
      </p:sp>
      <p:sp>
        <p:nvSpPr>
          <p:cNvPr id="5" name="Plassholder for tekst 4"/>
          <p:cNvSpPr>
            <a:spLocks noGrp="1"/>
          </p:cNvSpPr>
          <p:nvPr>
            <p:ph type="body" sz="quarter" idx="14"/>
          </p:nvPr>
        </p:nvSpPr>
        <p:spPr/>
        <p:txBody>
          <a:bodyPr>
            <a:normAutofit fontScale="92500" lnSpcReduction="10000"/>
          </a:bodyPr>
          <a:lstStyle/>
          <a:p>
            <a:endParaRPr lang="nb-NO"/>
          </a:p>
        </p:txBody>
      </p:sp>
      <p:sp>
        <p:nvSpPr>
          <p:cNvPr id="2" name="Rektangel 1"/>
          <p:cNvSpPr/>
          <p:nvPr/>
        </p:nvSpPr>
        <p:spPr>
          <a:xfrm>
            <a:off x="5896266" y="3321278"/>
            <a:ext cx="399468" cy="215444"/>
          </a:xfrm>
          <a:prstGeom prst="rect">
            <a:avLst/>
          </a:prstGeom>
        </p:spPr>
        <p:txBody>
          <a:bodyPr wrap="none">
            <a:spAutoFit/>
          </a:bodyPr>
          <a:lstStyle/>
          <a:p>
            <a:r>
              <a:rPr lang="nb-NO" sz="800" b="1" dirty="0">
                <a:solidFill>
                  <a:schemeClr val="bg1"/>
                </a:solidFill>
              </a:rPr>
              <a:t>Lønn</a:t>
            </a:r>
            <a:endParaRPr lang="nb-NO" dirty="0"/>
          </a:p>
        </p:txBody>
      </p:sp>
      <p:sp>
        <p:nvSpPr>
          <p:cNvPr id="7" name="Rektangel 6"/>
          <p:cNvSpPr/>
          <p:nvPr/>
        </p:nvSpPr>
        <p:spPr>
          <a:xfrm>
            <a:off x="188260" y="0"/>
            <a:ext cx="2357716" cy="923330"/>
          </a:xfrm>
          <a:prstGeom prst="rect">
            <a:avLst/>
          </a:prstGeom>
        </p:spPr>
        <p:txBody>
          <a:bodyPr wrap="square">
            <a:spAutoFit/>
          </a:bodyPr>
          <a:lstStyle/>
          <a:p>
            <a:r>
              <a:rPr lang="nb-NO" sz="5400" b="1" dirty="0">
                <a:solidFill>
                  <a:schemeClr val="bg1"/>
                </a:solidFill>
              </a:rPr>
              <a:t>Lønn</a:t>
            </a:r>
          </a:p>
        </p:txBody>
      </p:sp>
    </p:spTree>
    <p:extLst>
      <p:ext uri="{BB962C8B-B14F-4D97-AF65-F5344CB8AC3E}">
        <p14:creationId xmlns:p14="http://schemas.microsoft.com/office/powerpoint/2010/main" val="346443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a:xfrm>
            <a:off x="0" y="224844"/>
            <a:ext cx="4919174" cy="6857841"/>
          </a:xfrm>
        </p:spPr>
      </p:pic>
      <p:sp>
        <p:nvSpPr>
          <p:cNvPr id="3" name="Plassholder for innhold 2"/>
          <p:cNvSpPr>
            <a:spLocks noGrp="1"/>
          </p:cNvSpPr>
          <p:nvPr>
            <p:ph sz="half" idx="1"/>
          </p:nvPr>
        </p:nvSpPr>
        <p:spPr/>
        <p:txBody>
          <a:bodyPr>
            <a:normAutofit fontScale="92500" lnSpcReduction="10000"/>
          </a:bodyPr>
          <a:lstStyle/>
          <a:p>
            <a:pPr marL="0" indent="0">
              <a:buNone/>
            </a:pPr>
            <a:r>
              <a:rPr lang="nb-NO" dirty="0"/>
              <a:t>Bør garantilønnsnivåene / minstelønnssatsene prioriteres foran andre krav?</a:t>
            </a:r>
            <a:br>
              <a:rPr lang="nb-NO" dirty="0"/>
            </a:br>
            <a:endParaRPr lang="nb-NO" dirty="0"/>
          </a:p>
          <a:p>
            <a:pPr marL="0" indent="0">
              <a:buNone/>
            </a:pPr>
            <a:r>
              <a:rPr lang="nb-NO" dirty="0"/>
              <a:t>Er det noen stillingsgrupper som bør prioriteres i tariffoppgjørene 2020/21?</a:t>
            </a:r>
          </a:p>
          <a:p>
            <a:pPr marL="0" indent="0">
              <a:buNone/>
            </a:pPr>
            <a:endParaRPr lang="nb-NO" b="1" dirty="0"/>
          </a:p>
          <a:p>
            <a:pPr marL="0" indent="0">
              <a:buNone/>
            </a:pPr>
            <a:r>
              <a:rPr lang="nb-NO" b="1" dirty="0"/>
              <a:t>Ansiennitetstrinnene</a:t>
            </a:r>
          </a:p>
          <a:p>
            <a:pPr marL="0" indent="0">
              <a:buNone/>
            </a:pPr>
            <a:r>
              <a:rPr lang="nb-NO" dirty="0"/>
              <a:t>Bør det gjøres noe med ansiennitetstrinnene i tariffavtalen?</a:t>
            </a:r>
          </a:p>
        </p:txBody>
      </p:sp>
      <p:sp>
        <p:nvSpPr>
          <p:cNvPr id="4" name="Tittel 3"/>
          <p:cNvSpPr>
            <a:spLocks noGrp="1"/>
          </p:cNvSpPr>
          <p:nvPr>
            <p:ph type="title"/>
          </p:nvPr>
        </p:nvSpPr>
        <p:spPr>
          <a:xfrm>
            <a:off x="5182238" y="332566"/>
            <a:ext cx="5667461" cy="1405685"/>
          </a:xfrm>
        </p:spPr>
        <p:txBody>
          <a:bodyPr>
            <a:normAutofit/>
          </a:bodyPr>
          <a:lstStyle/>
          <a:p>
            <a:r>
              <a:rPr lang="nb-NO" sz="3100" b="1" dirty="0"/>
              <a:t>Garantilønn/minstelønnssatser</a:t>
            </a:r>
            <a:r>
              <a:rPr lang="nb-NO" dirty="0"/>
              <a:t/>
            </a:r>
            <a:br>
              <a:rPr lang="nb-NO" dirty="0"/>
            </a:br>
            <a:endParaRPr lang="nb-NO" dirty="0"/>
          </a:p>
        </p:txBody>
      </p:sp>
      <p:sp>
        <p:nvSpPr>
          <p:cNvPr id="5" name="Plassholder for tekst 4"/>
          <p:cNvSpPr>
            <a:spLocks noGrp="1"/>
          </p:cNvSpPr>
          <p:nvPr>
            <p:ph type="body" sz="quarter" idx="14"/>
          </p:nvPr>
        </p:nvSpPr>
        <p:spPr/>
        <p:txBody>
          <a:bodyPr>
            <a:normAutofit fontScale="92500" lnSpcReduction="10000"/>
          </a:bodyPr>
          <a:lstStyle/>
          <a:p>
            <a:endParaRPr lang="nb-NO"/>
          </a:p>
        </p:txBody>
      </p:sp>
      <p:sp>
        <p:nvSpPr>
          <p:cNvPr id="2" name="Rektangel 1"/>
          <p:cNvSpPr/>
          <p:nvPr/>
        </p:nvSpPr>
        <p:spPr>
          <a:xfrm>
            <a:off x="0" y="112078"/>
            <a:ext cx="2492187" cy="923330"/>
          </a:xfrm>
          <a:prstGeom prst="rect">
            <a:avLst/>
          </a:prstGeom>
        </p:spPr>
        <p:txBody>
          <a:bodyPr wrap="square">
            <a:spAutoFit/>
          </a:bodyPr>
          <a:lstStyle/>
          <a:p>
            <a:r>
              <a:rPr lang="nb-NO" sz="5400" b="1" dirty="0">
                <a:solidFill>
                  <a:schemeClr val="bg1"/>
                </a:solidFill>
              </a:rPr>
              <a:t>Lønn</a:t>
            </a:r>
            <a:endParaRPr lang="nb-NO" sz="5400" dirty="0"/>
          </a:p>
        </p:txBody>
      </p:sp>
    </p:spTree>
    <p:extLst>
      <p:ext uri="{BB962C8B-B14F-4D97-AF65-F5344CB8AC3E}">
        <p14:creationId xmlns:p14="http://schemas.microsoft.com/office/powerpoint/2010/main" val="13871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5"/>
          </p:nvPr>
        </p:nvPicPr>
        <p:blipFill>
          <a:blip r:embed="rId3">
            <a:extLst>
              <a:ext uri="{28A0092B-C50C-407E-A947-70E740481C1C}">
                <a14:useLocalDpi xmlns:a14="http://schemas.microsoft.com/office/drawing/2010/main"/>
              </a:ext>
            </a:extLst>
          </a:blip>
          <a:srcRect l="26058" r="26058"/>
          <a:stretch>
            <a:fillRect/>
          </a:stretch>
        </p:blipFill>
        <p:spPr>
          <a:xfrm>
            <a:off x="0" y="159"/>
            <a:ext cx="4919174" cy="6857841"/>
          </a:xfrm>
        </p:spPr>
      </p:pic>
      <p:sp>
        <p:nvSpPr>
          <p:cNvPr id="3" name="Plassholder for innhold 2"/>
          <p:cNvSpPr>
            <a:spLocks noGrp="1"/>
          </p:cNvSpPr>
          <p:nvPr>
            <p:ph sz="half" idx="1"/>
          </p:nvPr>
        </p:nvSpPr>
        <p:spPr/>
        <p:txBody>
          <a:bodyPr/>
          <a:lstStyle/>
          <a:p>
            <a:pPr marL="0" indent="0">
              <a:buNone/>
            </a:pPr>
            <a:r>
              <a:rPr lang="nb-NO" dirty="0"/>
              <a:t>Bør det å endre ubekvemstilleggene prioriteres foran andre krav? </a:t>
            </a:r>
          </a:p>
          <a:p>
            <a:pPr marL="0" indent="0">
              <a:buNone/>
            </a:pPr>
            <a:r>
              <a:rPr lang="nb-NO" dirty="0"/>
              <a:t>Hvilke av ubekvemstilleggene bør i så fall prioriteres?</a:t>
            </a:r>
          </a:p>
          <a:p>
            <a:pPr marL="0" indent="0">
              <a:buNone/>
            </a:pPr>
            <a:r>
              <a:rPr lang="nb-NO" dirty="0"/>
              <a:t>Bør det skilles mellom kvelds- og nattillegg slik at det gis høyere tillegg for arbeid om natten enn om kvelden?</a:t>
            </a:r>
          </a:p>
          <a:p>
            <a:endParaRPr lang="nb-NO" dirty="0"/>
          </a:p>
        </p:txBody>
      </p:sp>
      <p:sp>
        <p:nvSpPr>
          <p:cNvPr id="4" name="Tittel 3"/>
          <p:cNvSpPr>
            <a:spLocks noGrp="1"/>
          </p:cNvSpPr>
          <p:nvPr>
            <p:ph type="title"/>
          </p:nvPr>
        </p:nvSpPr>
        <p:spPr/>
        <p:txBody>
          <a:bodyPr>
            <a:normAutofit fontScale="90000"/>
          </a:bodyPr>
          <a:lstStyle/>
          <a:p>
            <a:r>
              <a:rPr lang="nb-NO" b="1" dirty="0"/>
              <a:t>Ubekvemstillegg</a:t>
            </a:r>
            <a:br>
              <a:rPr lang="nb-NO" b="1" dirty="0"/>
            </a:br>
            <a:endParaRPr lang="nb-NO" dirty="0"/>
          </a:p>
        </p:txBody>
      </p:sp>
      <p:sp>
        <p:nvSpPr>
          <p:cNvPr id="5" name="Plassholder for tekst 4"/>
          <p:cNvSpPr>
            <a:spLocks noGrp="1"/>
          </p:cNvSpPr>
          <p:nvPr>
            <p:ph type="body" sz="quarter" idx="14"/>
          </p:nvPr>
        </p:nvSpPr>
        <p:spPr/>
        <p:txBody>
          <a:bodyPr>
            <a:normAutofit fontScale="92500" lnSpcReduction="10000"/>
          </a:bodyPr>
          <a:lstStyle/>
          <a:p>
            <a:endParaRPr lang="nb-NO"/>
          </a:p>
        </p:txBody>
      </p:sp>
      <p:sp>
        <p:nvSpPr>
          <p:cNvPr id="2" name="Rektangel 1"/>
          <p:cNvSpPr/>
          <p:nvPr/>
        </p:nvSpPr>
        <p:spPr>
          <a:xfrm>
            <a:off x="125505" y="0"/>
            <a:ext cx="3083860" cy="923330"/>
          </a:xfrm>
          <a:prstGeom prst="rect">
            <a:avLst/>
          </a:prstGeom>
        </p:spPr>
        <p:txBody>
          <a:bodyPr wrap="square">
            <a:spAutoFit/>
          </a:bodyPr>
          <a:lstStyle/>
          <a:p>
            <a:r>
              <a:rPr lang="nb-NO" sz="5400" b="1" dirty="0">
                <a:solidFill>
                  <a:schemeClr val="bg1"/>
                </a:solidFill>
              </a:rPr>
              <a:t>Lønn</a:t>
            </a:r>
            <a:endParaRPr lang="nb-NO" sz="5400" dirty="0"/>
          </a:p>
        </p:txBody>
      </p:sp>
    </p:spTree>
    <p:extLst>
      <p:ext uri="{BB962C8B-B14F-4D97-AF65-F5344CB8AC3E}">
        <p14:creationId xmlns:p14="http://schemas.microsoft.com/office/powerpoint/2010/main" val="196303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bilde 6"/>
          <p:cNvPicPr>
            <a:picLocks noGrp="1" noChangeAspect="1"/>
          </p:cNvPicPr>
          <p:nvPr>
            <p:ph type="pic" sz="quarter" idx="13"/>
          </p:nvPr>
        </p:nvPicPr>
        <p:blipFill>
          <a:blip r:embed="rId3" cstate="hqprint">
            <a:extLst>
              <a:ext uri="{28A0092B-C50C-407E-A947-70E740481C1C}">
                <a14:useLocalDpi xmlns:a14="http://schemas.microsoft.com/office/drawing/2010/main" val="0"/>
              </a:ext>
            </a:extLst>
          </a:blip>
          <a:srcRect l="26309" r="26309"/>
          <a:stretch>
            <a:fillRect/>
          </a:stretch>
        </p:blipFill>
        <p:spPr/>
      </p:pic>
      <p:sp>
        <p:nvSpPr>
          <p:cNvPr id="3" name="Plassholder for innhold 2"/>
          <p:cNvSpPr>
            <a:spLocks noGrp="1"/>
          </p:cNvSpPr>
          <p:nvPr>
            <p:ph sz="half" idx="1"/>
          </p:nvPr>
        </p:nvSpPr>
        <p:spPr/>
        <p:txBody>
          <a:bodyPr/>
          <a:lstStyle/>
          <a:p>
            <a:pPr marL="0" indent="0">
              <a:buNone/>
            </a:pPr>
            <a:r>
              <a:rPr lang="nb-NO" dirty="0"/>
              <a:t>Bør det fremmes krav om endringer i tariffavtalens bestemmelser om arbeidstid? Eventuelt hvilke?</a:t>
            </a:r>
          </a:p>
          <a:p>
            <a:pPr marL="0" indent="0">
              <a:buNone/>
            </a:pPr>
            <a:endParaRPr lang="nb-NO" dirty="0"/>
          </a:p>
          <a:p>
            <a:pPr marL="0" indent="0">
              <a:buNone/>
            </a:pPr>
            <a:r>
              <a:rPr lang="nb-NO" dirty="0"/>
              <a:t>Bør tariffavtalen endres for å styrke muligheten for hel stilling? Eventuelt hvordan?</a:t>
            </a:r>
          </a:p>
          <a:p>
            <a:endParaRPr lang="nb-NO" dirty="0"/>
          </a:p>
        </p:txBody>
      </p:sp>
      <p:sp>
        <p:nvSpPr>
          <p:cNvPr id="4" name="Tittel 3"/>
          <p:cNvSpPr>
            <a:spLocks noGrp="1"/>
          </p:cNvSpPr>
          <p:nvPr>
            <p:ph type="title"/>
          </p:nvPr>
        </p:nvSpPr>
        <p:spPr/>
        <p:txBody>
          <a:bodyPr/>
          <a:lstStyle/>
          <a:p>
            <a:r>
              <a:rPr lang="nb-NO" dirty="0" smtClean="0"/>
              <a:t>Arbeidstid</a:t>
            </a:r>
            <a:endParaRPr lang="nb-NO" dirty="0"/>
          </a:p>
        </p:txBody>
      </p:sp>
      <p:sp>
        <p:nvSpPr>
          <p:cNvPr id="5" name="Plassholder for tekst 4"/>
          <p:cNvSpPr>
            <a:spLocks noGrp="1"/>
          </p:cNvSpPr>
          <p:nvPr>
            <p:ph type="body" sz="quarter" idx="14"/>
          </p:nvPr>
        </p:nvSpPr>
        <p:spPr/>
        <p:txBody>
          <a:bodyPr>
            <a:normAutofit fontScale="92500" lnSpcReduction="10000"/>
          </a:bodyPr>
          <a:lstStyle/>
          <a:p>
            <a:endParaRPr lang="nb-NO" dirty="0"/>
          </a:p>
        </p:txBody>
      </p:sp>
    </p:spTree>
    <p:extLst>
      <p:ext uri="{BB962C8B-B14F-4D97-AF65-F5344CB8AC3E}">
        <p14:creationId xmlns:p14="http://schemas.microsoft.com/office/powerpoint/2010/main" val="2497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3"/>
          </p:nvPr>
        </p:nvPicPr>
        <p:blipFill>
          <a:blip r:embed="rId3" cstate="hqprint">
            <a:extLst>
              <a:ext uri="{28A0092B-C50C-407E-A947-70E740481C1C}">
                <a14:useLocalDpi xmlns:a14="http://schemas.microsoft.com/office/drawing/2010/main" val="0"/>
              </a:ext>
            </a:extLst>
          </a:blip>
          <a:srcRect l="13883" r="13883"/>
          <a:stretch>
            <a:fillRect/>
          </a:stretch>
        </p:blipFill>
        <p:spPr/>
      </p:pic>
      <p:sp>
        <p:nvSpPr>
          <p:cNvPr id="3" name="Plassholder for innhold 2"/>
          <p:cNvSpPr>
            <a:spLocks noGrp="1"/>
          </p:cNvSpPr>
          <p:nvPr>
            <p:ph sz="half" idx="1"/>
          </p:nvPr>
        </p:nvSpPr>
        <p:spPr/>
        <p:txBody>
          <a:bodyPr>
            <a:normAutofit fontScale="92500"/>
          </a:bodyPr>
          <a:lstStyle/>
          <a:p>
            <a:pPr marL="0" lvl="0" indent="0">
              <a:buNone/>
            </a:pPr>
            <a:r>
              <a:rPr lang="nb-NO" dirty="0"/>
              <a:t>Bør det fremmes krav om endringer i tariffavtalens bestemmelser om kompetanseutvikling og utdanningspermisjon? </a:t>
            </a:r>
            <a:br>
              <a:rPr lang="nb-NO" dirty="0"/>
            </a:br>
            <a:r>
              <a:rPr lang="nb-NO" dirty="0"/>
              <a:t>Eventuelt hvilke?</a:t>
            </a:r>
          </a:p>
          <a:p>
            <a:pPr marL="0" lvl="0" indent="0">
              <a:buNone/>
            </a:pPr>
            <a:endParaRPr lang="nb-NO" dirty="0"/>
          </a:p>
          <a:p>
            <a:pPr marL="0" lvl="0" indent="0">
              <a:buNone/>
            </a:pPr>
            <a:r>
              <a:rPr lang="nb-NO" dirty="0"/>
              <a:t>Må retten til lønnsmessig </a:t>
            </a:r>
            <a:br>
              <a:rPr lang="nb-NO" dirty="0"/>
            </a:br>
            <a:r>
              <a:rPr lang="nb-NO" dirty="0"/>
              <a:t>uttelling i tariffavtalene styrkes hvis vi skal få flere til å ta </a:t>
            </a:r>
            <a:br>
              <a:rPr lang="nb-NO" dirty="0"/>
            </a:br>
            <a:r>
              <a:rPr lang="nb-NO" dirty="0"/>
              <a:t>etter- og videreutdanning?</a:t>
            </a:r>
          </a:p>
        </p:txBody>
      </p:sp>
      <p:sp>
        <p:nvSpPr>
          <p:cNvPr id="4" name="Tittel 3"/>
          <p:cNvSpPr>
            <a:spLocks noGrp="1"/>
          </p:cNvSpPr>
          <p:nvPr>
            <p:ph type="title"/>
          </p:nvPr>
        </p:nvSpPr>
        <p:spPr/>
        <p:txBody>
          <a:bodyPr/>
          <a:lstStyle/>
          <a:p>
            <a:r>
              <a:rPr lang="nb-NO" dirty="0" smtClean="0"/>
              <a:t>Kompetanse</a:t>
            </a:r>
            <a:endParaRPr lang="nb-NO" dirty="0"/>
          </a:p>
        </p:txBody>
      </p:sp>
      <p:sp>
        <p:nvSpPr>
          <p:cNvPr id="5" name="Plassholder for tekst 4"/>
          <p:cNvSpPr>
            <a:spLocks noGrp="1"/>
          </p:cNvSpPr>
          <p:nvPr>
            <p:ph type="body" sz="quarter" idx="14"/>
          </p:nvPr>
        </p:nvSpPr>
        <p:spPr/>
        <p:txBody>
          <a:bodyPr>
            <a:normAutofit fontScale="92500" lnSpcReduction="10000"/>
          </a:bodyPr>
          <a:lstStyle/>
          <a:p>
            <a:endParaRPr lang="nb-NO"/>
          </a:p>
        </p:txBody>
      </p:sp>
    </p:spTree>
    <p:extLst>
      <p:ext uri="{BB962C8B-B14F-4D97-AF65-F5344CB8AC3E}">
        <p14:creationId xmlns:p14="http://schemas.microsoft.com/office/powerpoint/2010/main" val="370811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26170" r="26170"/>
          <a:stretch>
            <a:fillRect/>
          </a:stretch>
        </p:blipFill>
        <p:spPr/>
      </p:pic>
      <p:sp>
        <p:nvSpPr>
          <p:cNvPr id="3" name="Plassholder for innhold 2"/>
          <p:cNvSpPr>
            <a:spLocks noGrp="1"/>
          </p:cNvSpPr>
          <p:nvPr>
            <p:ph sz="half" idx="1"/>
          </p:nvPr>
        </p:nvSpPr>
        <p:spPr/>
        <p:txBody>
          <a:bodyPr/>
          <a:lstStyle/>
          <a:p>
            <a:pPr marL="0" lvl="0" indent="0">
              <a:buNone/>
            </a:pPr>
            <a:r>
              <a:rPr lang="nb-NO" dirty="0"/>
              <a:t>Vil krav om lønnsmessig </a:t>
            </a:r>
            <a:br>
              <a:rPr lang="nb-NO" dirty="0"/>
            </a:br>
            <a:r>
              <a:rPr lang="nb-NO" dirty="0"/>
              <a:t>uttelling gjøre det vanskeligere </a:t>
            </a:r>
            <a:br>
              <a:rPr lang="nb-NO" dirty="0"/>
            </a:br>
            <a:r>
              <a:rPr lang="nb-NO" dirty="0"/>
              <a:t>å få gjennomslag for tilrettelegging for etter- og videreutdanning? </a:t>
            </a:r>
            <a:br>
              <a:rPr lang="nb-NO" dirty="0"/>
            </a:br>
            <a:r>
              <a:rPr lang="nb-NO" dirty="0"/>
              <a:t>Hva bør i så fall prioriteres?</a:t>
            </a:r>
            <a:br>
              <a:rPr lang="nb-NO" dirty="0"/>
            </a:br>
            <a:endParaRPr lang="nb-NO" dirty="0"/>
          </a:p>
          <a:p>
            <a:pPr marL="0" indent="0">
              <a:buNone/>
            </a:pPr>
            <a:r>
              <a:rPr lang="nb-NO" dirty="0"/>
              <a:t>Bør det settes av midler til kompetanseutvikling i tariffoppgjøret? </a:t>
            </a:r>
          </a:p>
          <a:p>
            <a:endParaRPr lang="nb-NO" dirty="0"/>
          </a:p>
        </p:txBody>
      </p:sp>
      <p:sp>
        <p:nvSpPr>
          <p:cNvPr id="4" name="Tittel 3"/>
          <p:cNvSpPr>
            <a:spLocks noGrp="1"/>
          </p:cNvSpPr>
          <p:nvPr>
            <p:ph type="title"/>
          </p:nvPr>
        </p:nvSpPr>
        <p:spPr/>
        <p:txBody>
          <a:bodyPr/>
          <a:lstStyle/>
          <a:p>
            <a:r>
              <a:rPr lang="nb-NO" dirty="0" smtClean="0"/>
              <a:t>Kompetanse</a:t>
            </a:r>
            <a:endParaRPr lang="nb-NO" dirty="0"/>
          </a:p>
        </p:txBody>
      </p:sp>
      <p:sp>
        <p:nvSpPr>
          <p:cNvPr id="5" name="Plassholder for tekst 4"/>
          <p:cNvSpPr>
            <a:spLocks noGrp="1"/>
          </p:cNvSpPr>
          <p:nvPr>
            <p:ph type="body" sz="quarter" idx="14"/>
          </p:nvPr>
        </p:nvSpPr>
        <p:spPr/>
        <p:txBody>
          <a:bodyPr>
            <a:normAutofit fontScale="92500" lnSpcReduction="10000"/>
          </a:bodyPr>
          <a:lstStyle/>
          <a:p>
            <a:endParaRPr lang="nb-NO"/>
          </a:p>
        </p:txBody>
      </p:sp>
    </p:spTree>
    <p:extLst>
      <p:ext uri="{BB962C8B-B14F-4D97-AF65-F5344CB8AC3E}">
        <p14:creationId xmlns:p14="http://schemas.microsoft.com/office/powerpoint/2010/main" val="5221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rotWithShape="1">
          <a:blip r:embed="rId3" cstate="hqprint">
            <a:extLst>
              <a:ext uri="{28A0092B-C50C-407E-A947-70E740481C1C}">
                <a14:useLocalDpi xmlns:a14="http://schemas.microsoft.com/office/drawing/2010/main" val="0"/>
              </a:ext>
            </a:extLst>
          </a:blip>
          <a:srcRect t="8421" b="8164"/>
          <a:stretch/>
        </p:blipFill>
        <p:spPr>
          <a:xfrm>
            <a:off x="1243881" y="89268"/>
            <a:ext cx="9864311" cy="5817715"/>
          </a:xfrm>
          <a:prstGeom prst="rect">
            <a:avLst/>
          </a:prstGeom>
        </p:spPr>
      </p:pic>
      <p:sp>
        <p:nvSpPr>
          <p:cNvPr id="3" name="Rektangel 2"/>
          <p:cNvSpPr/>
          <p:nvPr/>
        </p:nvSpPr>
        <p:spPr>
          <a:xfrm>
            <a:off x="1488141" y="251012"/>
            <a:ext cx="4874118" cy="923330"/>
          </a:xfrm>
          <a:prstGeom prst="rect">
            <a:avLst/>
          </a:prstGeom>
        </p:spPr>
        <p:txBody>
          <a:bodyPr wrap="square">
            <a:spAutoFit/>
          </a:bodyPr>
          <a:lstStyle/>
          <a:p>
            <a:r>
              <a:rPr lang="nb-NO" sz="5400" b="1" dirty="0"/>
              <a:t>Pensjon</a:t>
            </a:r>
            <a:endParaRPr lang="nb-NO" sz="5400" dirty="0"/>
          </a:p>
        </p:txBody>
      </p:sp>
      <p:sp>
        <p:nvSpPr>
          <p:cNvPr id="4" name="Rektangel 3"/>
          <p:cNvSpPr/>
          <p:nvPr/>
        </p:nvSpPr>
        <p:spPr>
          <a:xfrm>
            <a:off x="7467601" y="4338916"/>
            <a:ext cx="3143928" cy="1107996"/>
          </a:xfrm>
          <a:prstGeom prst="rect">
            <a:avLst/>
          </a:prstGeom>
        </p:spPr>
        <p:txBody>
          <a:bodyPr wrap="square">
            <a:spAutoFit/>
          </a:bodyPr>
          <a:lstStyle/>
          <a:p>
            <a:r>
              <a:rPr lang="nb-NO" sz="2200" b="1" i="1" u="sng" dirty="0"/>
              <a:t>Hva bør være Deltas viktigste prioriteringer</a:t>
            </a:r>
            <a:br>
              <a:rPr lang="nb-NO" sz="2200" b="1" i="1" u="sng" dirty="0"/>
            </a:br>
            <a:r>
              <a:rPr lang="nb-NO" sz="2200" b="1" i="1" u="sng" dirty="0"/>
              <a:t>i arbeidet med pensjon?</a:t>
            </a:r>
          </a:p>
        </p:txBody>
      </p:sp>
    </p:spTree>
    <p:extLst>
      <p:ext uri="{BB962C8B-B14F-4D97-AF65-F5344CB8AC3E}">
        <p14:creationId xmlns:p14="http://schemas.microsoft.com/office/powerpoint/2010/main" val="189528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Egendefinert 6">
      <a:dk1>
        <a:sysClr val="windowText" lastClr="000000"/>
      </a:dk1>
      <a:lt1>
        <a:sysClr val="window" lastClr="FFFFFF"/>
      </a:lt1>
      <a:dk2>
        <a:srgbClr val="55B8E6"/>
      </a:dk2>
      <a:lt2>
        <a:srgbClr val="E7E6E6"/>
      </a:lt2>
      <a:accent1>
        <a:srgbClr val="55B8E6"/>
      </a:accent1>
      <a:accent2>
        <a:srgbClr val="2F89D0"/>
      </a:accent2>
      <a:accent3>
        <a:srgbClr val="69B8B2"/>
      </a:accent3>
      <a:accent4>
        <a:srgbClr val="99E2AD"/>
      </a:accent4>
      <a:accent5>
        <a:srgbClr val="98D400"/>
      </a:accent5>
      <a:accent6>
        <a:srgbClr val="9FD0E4"/>
      </a:accent6>
      <a:hlink>
        <a:srgbClr val="0563C1"/>
      </a:hlink>
      <a:folHlink>
        <a:srgbClr val="954F72"/>
      </a:folHlink>
    </a:clrScheme>
    <a:fontScheme name="Custom 5">
      <a:majorFont>
        <a:latin typeface="Franklin Gothic Demi"/>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ST 2019 - DELTA" id="{9DC8AE28-27D3-432B-B6E3-498C7DC145D7}" vid="{A53C13B8-BDAB-446D-8E1C-1BA3E9ABEF1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TEST 2019 - DELTA</Template>
  <TotalTime>53</TotalTime>
  <Words>1086</Words>
  <Application>Microsoft Office PowerPoint</Application>
  <PresentationFormat>Widescreen</PresentationFormat>
  <Paragraphs>147</Paragraphs>
  <Slides>11</Slides>
  <Notes>9</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11</vt:i4>
      </vt:variant>
    </vt:vector>
  </HeadingPairs>
  <TitlesOfParts>
    <vt:vector size="16" baseType="lpstr">
      <vt:lpstr>Arial</vt:lpstr>
      <vt:lpstr>Calibri</vt:lpstr>
      <vt:lpstr>Franklin Gothic Book</vt:lpstr>
      <vt:lpstr>Franklin Gothic Demi</vt:lpstr>
      <vt:lpstr>Office-tema</vt:lpstr>
      <vt:lpstr>Tariff 2020</vt:lpstr>
      <vt:lpstr>Sentrale forhandlinger/ lokale forhandlinger </vt:lpstr>
      <vt:lpstr>Generelle tillegg</vt:lpstr>
      <vt:lpstr>Garantilønn/minstelønnssatser </vt:lpstr>
      <vt:lpstr>Ubekvemstillegg </vt:lpstr>
      <vt:lpstr>Arbeidstid</vt:lpstr>
      <vt:lpstr>Kompetanse</vt:lpstr>
      <vt:lpstr>Kompetanse</vt:lpstr>
      <vt:lpstr>PowerPoint-presentasjon</vt:lpstr>
      <vt:lpstr>Sosiale bestemmelser</vt:lpstr>
      <vt:lpstr>Takk for  innspillene!</vt:lpstr>
    </vt:vector>
  </TitlesOfParts>
  <Company>Delta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Tariff 2020</dc:title>
  <dc:creator>Per Tandberg</dc:creator>
  <cp:lastModifiedBy>Per Tandberg</cp:lastModifiedBy>
  <cp:revision>11</cp:revision>
  <dcterms:created xsi:type="dcterms:W3CDTF">2019-09-18T15:41:45Z</dcterms:created>
  <dcterms:modified xsi:type="dcterms:W3CDTF">2019-09-23T11:16:14Z</dcterms:modified>
</cp:coreProperties>
</file>